
<file path=[Content_Types].xml><?xml version="1.0" encoding="utf-8"?>
<Types xmlns="http://schemas.openxmlformats.org/package/2006/content-types">
  <Default Extension="png" ContentType="image/png"/>
  <Default Extension="svg" ContentType="image/svg+xml"/>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4"/>
    <p:sldMasterId id="2147483665" r:id="rId5"/>
  </p:sldMasterIdLst>
  <p:notesMasterIdLst>
    <p:notesMasterId r:id="rId31"/>
  </p:notesMasterIdLst>
  <p:sldIdLst>
    <p:sldId id="300" r:id="rId6"/>
    <p:sldId id="338" r:id="rId7"/>
    <p:sldId id="302" r:id="rId8"/>
    <p:sldId id="259" r:id="rId9"/>
    <p:sldId id="324" r:id="rId10"/>
    <p:sldId id="325" r:id="rId11"/>
    <p:sldId id="326" r:id="rId12"/>
    <p:sldId id="303" r:id="rId13"/>
    <p:sldId id="304" r:id="rId14"/>
    <p:sldId id="305" r:id="rId15"/>
    <p:sldId id="320" r:id="rId16"/>
    <p:sldId id="322" r:id="rId17"/>
    <p:sldId id="321" r:id="rId18"/>
    <p:sldId id="317" r:id="rId19"/>
    <p:sldId id="327" r:id="rId20"/>
    <p:sldId id="319" r:id="rId21"/>
    <p:sldId id="328" r:id="rId22"/>
    <p:sldId id="330" r:id="rId23"/>
    <p:sldId id="331" r:id="rId24"/>
    <p:sldId id="332" r:id="rId25"/>
    <p:sldId id="333" r:id="rId26"/>
    <p:sldId id="334" r:id="rId27"/>
    <p:sldId id="337" r:id="rId28"/>
    <p:sldId id="318" r:id="rId29"/>
    <p:sldId id="315"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4F127EB-B41F-47A3-92AD-055DBB52A3B4}" v="88" dt="2018-04-02T19:02:51.93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3759" autoAdjust="0"/>
  </p:normalViewPr>
  <p:slideViewPr>
    <p:cSldViewPr snapToGrid="0">
      <p:cViewPr>
        <p:scale>
          <a:sx n="80" d="100"/>
          <a:sy n="80" d="100"/>
        </p:scale>
        <p:origin x="336" y="3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theme" Target="theme/theme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microsoft.com/office/2015/10/relationships/revisionInfo" Target="revisionInfo.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A13B17-C506-4D51-BB37-16B365906619}" type="datetimeFigureOut">
              <a:rPr lang="en-US" smtClean="0"/>
              <a:t>6/20/2018</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98D5BB-B127-481F-BC0A-2F77C576BB34}" type="slidenum">
              <a:rPr lang="en-US" smtClean="0"/>
              <a:t>‹#›</a:t>
            </a:fld>
            <a:endParaRPr lang="en-US" dirty="0"/>
          </a:p>
        </p:txBody>
      </p:sp>
    </p:spTree>
    <p:extLst>
      <p:ext uri="{BB962C8B-B14F-4D97-AF65-F5344CB8AC3E}">
        <p14:creationId xmlns:p14="http://schemas.microsoft.com/office/powerpoint/2010/main" val="1979223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194323-46EB-47FD-802B-1151F9FD2B5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52780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diagram of a common architecture for this type of scenario, that you can draw inspiration from. You will find this diagram within the learner guide.</a:t>
            </a:r>
          </a:p>
        </p:txBody>
      </p:sp>
      <p:sp>
        <p:nvSpPr>
          <p:cNvPr id="4" name="Slide Number Placeholder 3"/>
          <p:cNvSpPr>
            <a:spLocks noGrp="1"/>
          </p:cNvSpPr>
          <p:nvPr>
            <p:ph type="sldNum" sz="quarter" idx="10"/>
          </p:nvPr>
        </p:nvSpPr>
        <p:spPr/>
        <p:txBody>
          <a:bodyPr/>
          <a:lstStyle/>
          <a:p>
            <a:fld id="{0998D5BB-B127-481F-BC0A-2F77C576BB34}" type="slidenum">
              <a:rPr lang="en-US" smtClean="0"/>
              <a:t>10</a:t>
            </a:fld>
            <a:endParaRPr lang="en-US" dirty="0"/>
          </a:p>
        </p:txBody>
      </p:sp>
    </p:spTree>
    <p:extLst>
      <p:ext uri="{BB962C8B-B14F-4D97-AF65-F5344CB8AC3E}">
        <p14:creationId xmlns:p14="http://schemas.microsoft.com/office/powerpoint/2010/main" val="12674051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11</a:t>
            </a:fld>
            <a:endParaRPr lang="en-US" dirty="0"/>
          </a:p>
        </p:txBody>
      </p:sp>
    </p:spTree>
    <p:extLst>
      <p:ext uri="{BB962C8B-B14F-4D97-AF65-F5344CB8AC3E}">
        <p14:creationId xmlns:p14="http://schemas.microsoft.com/office/powerpoint/2010/main" val="32297442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12</a:t>
            </a:fld>
            <a:endParaRPr lang="en-US" dirty="0"/>
          </a:p>
        </p:txBody>
      </p:sp>
    </p:spTree>
    <p:extLst>
      <p:ext uri="{BB962C8B-B14F-4D97-AF65-F5344CB8AC3E}">
        <p14:creationId xmlns:p14="http://schemas.microsoft.com/office/powerpoint/2010/main" val="2519026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13</a:t>
            </a:fld>
            <a:endParaRPr lang="en-US" dirty="0"/>
          </a:p>
        </p:txBody>
      </p:sp>
    </p:spTree>
    <p:extLst>
      <p:ext uri="{BB962C8B-B14F-4D97-AF65-F5344CB8AC3E}">
        <p14:creationId xmlns:p14="http://schemas.microsoft.com/office/powerpoint/2010/main" val="15792833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14</a:t>
            </a:fld>
            <a:endParaRPr lang="en-US" dirty="0"/>
          </a:p>
        </p:txBody>
      </p:sp>
    </p:spTree>
    <p:extLst>
      <p:ext uri="{BB962C8B-B14F-4D97-AF65-F5344CB8AC3E}">
        <p14:creationId xmlns:p14="http://schemas.microsoft.com/office/powerpoint/2010/main" val="6476742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 high level, mobile apps (built for Android and iOS, using Xamarin), and modern web apps will be developed to provide access to PolicyConnect. Both mobile apps and the web app rely on web services hosted in an API app. Sensitive configuration data, like connection strings, are stored in Key Vault and accessed on demand from the API App or Web App, so these settings never live in their file system.</a:t>
            </a:r>
          </a:p>
          <a:p>
            <a:endParaRPr lang="en-US" dirty="0"/>
          </a:p>
          <a:p>
            <a:r>
              <a:rPr lang="en-US" dirty="0"/>
              <a:t>The API App uses Azure Redis Cache to implement the cache aside pattern, caching data as it is retrieved from SQL Database.</a:t>
            </a:r>
          </a:p>
          <a:p>
            <a:endParaRPr lang="en-US" dirty="0"/>
          </a:p>
          <a:p>
            <a:r>
              <a:rPr lang="en-US" sz="1200" kern="1200" dirty="0">
                <a:solidFill>
                  <a:schemeClr val="tx1"/>
                </a:solidFill>
                <a:effectLst/>
                <a:latin typeface="+mn-lt"/>
                <a:ea typeface="+mn-ea"/>
                <a:cs typeface="+mn-cs"/>
              </a:rPr>
              <a:t>Full-text search of policy documents is enabled by the Indexer for Blob Storage (which indexes text in the Word and PDF documents) and stores the results in an Azure Search index.</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PowerApps enable authorized business users to build mobile and web (CRUD) applications that interact with SQL Database and Azure Storage, while Microsoft Flow enables them to orchestrate between services such as Office 365 email for sending mobile notifications.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solution uses user and application identities maintained in Azure Active Directory.</a:t>
            </a: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15</a:t>
            </a:fld>
            <a:endParaRPr lang="en-US" dirty="0"/>
          </a:p>
        </p:txBody>
      </p:sp>
    </p:spTree>
    <p:extLst>
      <p:ext uri="{BB962C8B-B14F-4D97-AF65-F5344CB8AC3E}">
        <p14:creationId xmlns:p14="http://schemas.microsoft.com/office/powerpoint/2010/main" val="40650864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2800" b="1" dirty="0">
                <a:solidFill>
                  <a:schemeClr val="tx1"/>
                </a:solidFill>
                <a:latin typeface="Segoe UI Semilight" panose="020B0402040204020203" pitchFamily="34" charset="0"/>
                <a:cs typeface="Segoe UI Semilight" panose="020B0402040204020203" pitchFamily="34" charset="0"/>
              </a:rPr>
              <a:t>How should Contoso implement the PolicyConnect mobile app?</a:t>
            </a:r>
            <a:endParaRPr lang="en-US" sz="2400" b="1" dirty="0">
              <a:solidFill>
                <a:schemeClr val="tx1"/>
              </a:solidFill>
              <a:latin typeface="Segoe UI Semilight" panose="020B0402040204020203" pitchFamily="34" charset="0"/>
              <a:cs typeface="Segoe UI Semilight" panose="020B0402040204020203" pitchFamily="34" charset="0"/>
            </a:endParaRPr>
          </a:p>
          <a:p>
            <a:pPr lvl="0"/>
            <a:r>
              <a:rPr lang="en-US" sz="2200" dirty="0">
                <a:solidFill>
                  <a:schemeClr val="tx1"/>
                </a:solidFill>
                <a:latin typeface="Segoe UI Semilight" panose="020B0402040204020203" pitchFamily="34" charset="0"/>
                <a:cs typeface="Segoe UI Semilight" panose="020B0402040204020203" pitchFamily="34" charset="0"/>
              </a:rPr>
              <a:t>- Utilize Xamarin within Visual Studio</a:t>
            </a:r>
          </a:p>
          <a:p>
            <a:pPr lvl="0"/>
            <a:r>
              <a:rPr lang="en-US" sz="2800" b="1" dirty="0">
                <a:solidFill>
                  <a:schemeClr val="tx1"/>
                </a:solidFill>
                <a:latin typeface="Segoe UI Semilight" panose="020B0402040204020203" pitchFamily="34" charset="0"/>
                <a:cs typeface="Segoe UI Semilight" panose="020B0402040204020203" pitchFamily="34" charset="0"/>
              </a:rPr>
              <a:t>What Azure service would host the services supporting the mobile app backend? Would you suggest a Mobile App or an API App? Why?</a:t>
            </a:r>
          </a:p>
          <a:p>
            <a:pPr lvl="0"/>
            <a:r>
              <a:rPr lang="en-US" sz="2200" dirty="0">
                <a:solidFill>
                  <a:schemeClr val="tx1"/>
                </a:solidFill>
                <a:latin typeface="Segoe UI Semilight" panose="020B0402040204020203" pitchFamily="34" charset="0"/>
                <a:cs typeface="Segoe UI Semilight" panose="020B0402040204020203" pitchFamily="34" charset="0"/>
              </a:rPr>
              <a:t>- In this scenario, either one would work because API Apps and Mobile Apps expose the same functionality that Contoso needs to support the Web App and the APIs that are behind the Web App and the Xamarin mobile application.</a:t>
            </a:r>
          </a:p>
          <a:p>
            <a:pPr lvl="0"/>
            <a:r>
              <a:rPr lang="en-US" sz="2800" b="1" dirty="0">
                <a:solidFill>
                  <a:schemeClr val="tx1"/>
                </a:solidFill>
                <a:latin typeface="Segoe UI Semilight" panose="020B0402040204020203" pitchFamily="34" charset="0"/>
                <a:cs typeface="Segoe UI Semilight" panose="020B0402040204020203" pitchFamily="34" charset="0"/>
              </a:rPr>
              <a:t>What Azure service would host the web site?</a:t>
            </a:r>
          </a:p>
          <a:p>
            <a:pPr marL="0" lvl="0" indent="0">
              <a:buFontTx/>
              <a:buNone/>
            </a:pPr>
            <a:r>
              <a:rPr lang="en-US" sz="2200" dirty="0">
                <a:solidFill>
                  <a:schemeClr val="tx1"/>
                </a:solidFill>
                <a:latin typeface="Segoe UI Semilight" panose="020B0402040204020203" pitchFamily="34" charset="0"/>
                <a:cs typeface="Segoe UI Semilight" panose="020B0402040204020203" pitchFamily="34" charset="0"/>
              </a:rPr>
              <a:t>- A Web App</a:t>
            </a:r>
          </a:p>
          <a:p>
            <a:pPr marL="342900" lvl="0" indent="-342900">
              <a:buFontTx/>
              <a:buChar char="-"/>
            </a:pPr>
            <a:endParaRPr lang="en-US" sz="2200" dirty="0">
              <a:solidFill>
                <a:schemeClr val="tx1"/>
              </a:solidFill>
              <a:latin typeface="Segoe UI Semilight" panose="020B0402040204020203" pitchFamily="34" charset="0"/>
              <a:cs typeface="Segoe UI Semilight" panose="020B0402040204020203" pitchFamily="34" charset="0"/>
            </a:endParaRPr>
          </a:p>
          <a:p>
            <a:pPr marL="0" lvl="0" indent="0">
              <a:buFontTx/>
              <a:buNone/>
            </a:pPr>
            <a:r>
              <a:rPr lang="en-US" sz="1200" b="1" kern="1200" dirty="0">
                <a:solidFill>
                  <a:schemeClr val="tx1"/>
                </a:solidFill>
                <a:effectLst/>
                <a:latin typeface="+mn-lt"/>
                <a:ea typeface="+mn-ea"/>
                <a:cs typeface="+mn-cs"/>
              </a:rPr>
              <a:t>What Azure service would provide a light weight, serverless API solution for retrieving policy documents from Azure blob storage?</a:t>
            </a:r>
          </a:p>
          <a:p>
            <a:pPr marL="0" lvl="0" indent="0">
              <a:buFontTx/>
              <a:buNone/>
            </a:pPr>
            <a:r>
              <a:rPr lang="en-US" sz="2200" b="0" dirty="0">
                <a:solidFill>
                  <a:schemeClr val="tx1"/>
                </a:solidFill>
                <a:latin typeface="Segoe UI Semilight" panose="020B0402040204020203" pitchFamily="34" charset="0"/>
                <a:cs typeface="Segoe UI Semilight" panose="020B0402040204020203" pitchFamily="34" charset="0"/>
              </a:rPr>
              <a:t>- Azure Functions Proxies provide an easy way to create serverless APIs, providing a way to break large APIs into multiple function apps (as in a microservices architecture), while still presenting a single API surface for clients.</a:t>
            </a:r>
          </a:p>
        </p:txBody>
      </p:sp>
      <p:sp>
        <p:nvSpPr>
          <p:cNvPr id="4" name="Slide Number Placeholder 3"/>
          <p:cNvSpPr>
            <a:spLocks noGrp="1"/>
          </p:cNvSpPr>
          <p:nvPr>
            <p:ph type="sldNum" sz="quarter" idx="10"/>
          </p:nvPr>
        </p:nvSpPr>
        <p:spPr/>
        <p:txBody>
          <a:bodyPr/>
          <a:lstStyle/>
          <a:p>
            <a:fld id="{0998D5BB-B127-481F-BC0A-2F77C576BB34}" type="slidenum">
              <a:rPr lang="en-US" smtClean="0"/>
              <a:t>16</a:t>
            </a:fld>
            <a:endParaRPr lang="en-US" dirty="0"/>
          </a:p>
        </p:txBody>
      </p:sp>
    </p:spTree>
    <p:extLst>
      <p:ext uri="{BB962C8B-B14F-4D97-AF65-F5344CB8AC3E}">
        <p14:creationId xmlns:p14="http://schemas.microsoft.com/office/powerpoint/2010/main" val="41158326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2800" b="1" dirty="0">
                <a:solidFill>
                  <a:schemeClr val="tx1"/>
                </a:solidFill>
                <a:latin typeface="Segoe UI Semilight" panose="020B0402040204020203" pitchFamily="34" charset="0"/>
                <a:cs typeface="Segoe UI Semilight" panose="020B0402040204020203" pitchFamily="34" charset="0"/>
              </a:rPr>
              <a:t>How would you secure sensitive information used by the web site and APIs?</a:t>
            </a:r>
            <a:endParaRPr lang="en-US" sz="2400" b="1" dirty="0">
              <a:solidFill>
                <a:schemeClr val="tx1"/>
              </a:solidFill>
              <a:latin typeface="Segoe UI Semilight" panose="020B0402040204020203" pitchFamily="34" charset="0"/>
              <a:cs typeface="Segoe UI Semilight" panose="020B0402040204020203" pitchFamily="34" charset="0"/>
            </a:endParaRPr>
          </a:p>
          <a:p>
            <a:pPr lvl="0"/>
            <a:r>
              <a:rPr lang="en-US" sz="2200" dirty="0">
                <a:solidFill>
                  <a:schemeClr val="tx1"/>
                </a:solidFill>
                <a:latin typeface="Segoe UI Semilight" panose="020B0402040204020203" pitchFamily="34" charset="0"/>
                <a:cs typeface="Segoe UI Semilight" panose="020B0402040204020203" pitchFamily="34" charset="0"/>
              </a:rPr>
              <a:t>- Rather than storing sensitive application secrets like credentials and database connection strings in the web.config of the Web and API Apps, Contoso should use Key Vault to store these secrets</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17</a:t>
            </a:fld>
            <a:endParaRPr lang="en-US" dirty="0"/>
          </a:p>
        </p:txBody>
      </p:sp>
    </p:spTree>
    <p:extLst>
      <p:ext uri="{BB962C8B-B14F-4D97-AF65-F5344CB8AC3E}">
        <p14:creationId xmlns:p14="http://schemas.microsoft.com/office/powerpoint/2010/main" val="32642613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2800" b="1" dirty="0">
                <a:solidFill>
                  <a:schemeClr val="tx1"/>
                </a:solidFill>
                <a:latin typeface="Segoe UI Semilight" panose="020B0402040204020203" pitchFamily="34" charset="0"/>
                <a:cs typeface="Segoe UI Semilight" panose="020B0402040204020203" pitchFamily="34" charset="0"/>
              </a:rPr>
              <a:t>What tools would you recommend Contoso use to migrate their database? How would you use these?</a:t>
            </a:r>
            <a:endParaRPr lang="en-US" sz="2400" b="1" dirty="0">
              <a:solidFill>
                <a:schemeClr val="tx1"/>
              </a:solidFill>
              <a:latin typeface="Segoe UI Semilight" panose="020B0402040204020203" pitchFamily="34" charset="0"/>
              <a:cs typeface="Segoe UI Semilight" panose="020B0402040204020203" pitchFamily="34" charset="0"/>
            </a:endParaRPr>
          </a:p>
          <a:p>
            <a:pPr lvl="0"/>
            <a:r>
              <a:rPr lang="en-US" sz="2200" dirty="0">
                <a:solidFill>
                  <a:schemeClr val="tx1"/>
                </a:solidFill>
                <a:latin typeface="Segoe UI Semilight" panose="020B0402040204020203" pitchFamily="34" charset="0"/>
                <a:cs typeface="Segoe UI Semilight" panose="020B0402040204020203" pitchFamily="34" charset="0"/>
              </a:rPr>
              <a:t>- Contoso could utilize the SQL Server Data Tools (SSDT) for Visual Studio to detect any incompatibilities and fix any detected issues. </a:t>
            </a:r>
          </a:p>
          <a:p>
            <a:pPr lvl="0"/>
            <a:r>
              <a:rPr lang="en-US" sz="2200" dirty="0">
                <a:solidFill>
                  <a:schemeClr val="tx1"/>
                </a:solidFill>
                <a:latin typeface="Segoe UI Semilight" panose="020B0402040204020203" pitchFamily="34" charset="0"/>
                <a:cs typeface="Segoe UI Semilight" panose="020B0402040204020203" pitchFamily="34" charset="0"/>
              </a:rPr>
              <a:t>- They could also utilize the SQL Azure Migration Wizard (SAMW) to perform the incompatibility testing and to actually perform the migration of schema and data, assuming the database is small to medium in size. </a:t>
            </a:r>
          </a:p>
          <a:p>
            <a:pPr lvl="0"/>
            <a:r>
              <a:rPr lang="en-US" sz="2200" dirty="0">
                <a:solidFill>
                  <a:schemeClr val="tx1"/>
                </a:solidFill>
                <a:latin typeface="Segoe UI Semilight" panose="020B0402040204020203" pitchFamily="34" charset="0"/>
                <a:cs typeface="Segoe UI Semilight" panose="020B0402040204020203" pitchFamily="34" charset="0"/>
              </a:rPr>
              <a:t>- If the database is large, then they should use SQL Server Management Studio (SSMS), backup to a BACPAC and import it into SQL DB (which creates the SQL DB).</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18</a:t>
            </a:fld>
            <a:endParaRPr lang="en-US" dirty="0"/>
          </a:p>
        </p:txBody>
      </p:sp>
    </p:spTree>
    <p:extLst>
      <p:ext uri="{BB962C8B-B14F-4D97-AF65-F5344CB8AC3E}">
        <p14:creationId xmlns:p14="http://schemas.microsoft.com/office/powerpoint/2010/main" val="18641132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1" dirty="0">
                <a:solidFill>
                  <a:schemeClr val="tx1"/>
                </a:solidFill>
                <a:latin typeface="Segoe UI Semilight" panose="020B0402040204020203" pitchFamily="34" charset="0"/>
                <a:cs typeface="Segoe UI Semilight" panose="020B0402040204020203" pitchFamily="34" charset="0"/>
              </a:rPr>
              <a:t>What patterns and services would you use to reduce load on the database? Implement the scoreboards?</a:t>
            </a:r>
            <a:endParaRPr lang="en-US" sz="2200" b="1" dirty="0">
              <a:solidFill>
                <a:schemeClr val="tx1"/>
              </a:solidFill>
              <a:latin typeface="Segoe UI Semilight" panose="020B0402040204020203" pitchFamily="34" charset="0"/>
              <a:cs typeface="Segoe UI Semilight" panose="020B0402040204020203" pitchFamily="34" charset="0"/>
            </a:endParaRPr>
          </a:p>
          <a:p>
            <a:pPr marL="0" lvl="0" indent="-121055">
              <a:buNone/>
            </a:pPr>
            <a:r>
              <a:rPr lang="en-US" sz="2200" dirty="0">
                <a:solidFill>
                  <a:schemeClr val="tx1"/>
                </a:solidFill>
                <a:latin typeface="Segoe UI Semilight" panose="020B0402040204020203" pitchFamily="34" charset="0"/>
                <a:cs typeface="Segoe UI Semilight" panose="020B0402040204020203" pitchFamily="34" charset="0"/>
              </a:rPr>
              <a:t>- Use Azure Redis Cache and the cache-aside pattern.</a:t>
            </a:r>
          </a:p>
          <a:p>
            <a:pPr marL="0" lvl="0" indent="-121055">
              <a:buNone/>
            </a:pPr>
            <a:r>
              <a:rPr lang="en-US" sz="2200" dirty="0">
                <a:solidFill>
                  <a:schemeClr val="tx1"/>
                </a:solidFill>
                <a:latin typeface="Segoe UI Semilight" panose="020B0402040204020203" pitchFamily="34" charset="0"/>
                <a:cs typeface="Segoe UI Semilight" panose="020B0402040204020203" pitchFamily="34" charset="0"/>
              </a:rPr>
              <a:t>- Check Azure Redis Cache is first on data requests. Return cached copy if exists, fetch from SQL Database if not, then save to Redis Cache. </a:t>
            </a:r>
          </a:p>
          <a:p>
            <a:pPr marL="0" lvl="0" indent="-121055">
              <a:buNone/>
            </a:pPr>
            <a:r>
              <a:rPr lang="en-US" sz="2200" dirty="0">
                <a:solidFill>
                  <a:schemeClr val="tx1"/>
                </a:solidFill>
                <a:latin typeface="Segoe UI Semilight" panose="020B0402040204020203" pitchFamily="34" charset="0"/>
                <a:cs typeface="Segoe UI Semilight" panose="020B0402040204020203" pitchFamily="34" charset="0"/>
              </a:rPr>
              <a:t>- Scoreboards can also be implemented with Azure Redis Cache due to support for fast atomic incrementing of the values for any given string key (e.g., the key would be the username, the value the count). To reduce memory requirements for very large counts, use Redis’ HyperLogLog to store the counted value for each user key.</a:t>
            </a:r>
          </a:p>
          <a:p>
            <a:pPr lvl="0"/>
            <a:endParaRPr lang="en-US" sz="2200" dirty="0">
              <a:solidFill>
                <a:schemeClr val="tx1"/>
              </a:solidFill>
              <a:latin typeface="Segoe UI Semilight" panose="020B0402040204020203" pitchFamily="34" charset="0"/>
              <a:cs typeface="Segoe UI Semilight" panose="020B0402040204020203" pitchFamily="34" charset="0"/>
            </a:endParaRPr>
          </a:p>
          <a:p>
            <a:pPr lvl="0"/>
            <a:r>
              <a:rPr lang="en-US" sz="2200" dirty="0">
                <a:solidFill>
                  <a:schemeClr val="tx1"/>
                </a:solidFill>
                <a:latin typeface="Segoe UI Semilight" panose="020B0402040204020203" pitchFamily="34" charset="0"/>
                <a:cs typeface="Segoe UI Semilight" panose="020B0402040204020203" pitchFamily="34" charset="0"/>
              </a:rPr>
              <a:t>----------------------------------------------------------------------------------------</a:t>
            </a:r>
          </a:p>
          <a:p>
            <a:pPr lvl="0"/>
            <a:r>
              <a:rPr lang="en-US" sz="2200" dirty="0">
                <a:solidFill>
                  <a:schemeClr val="tx1"/>
                </a:solidFill>
                <a:latin typeface="Segoe UI Semilight" panose="020B0402040204020203" pitchFamily="34" charset="0"/>
                <a:cs typeface="Segoe UI Semilight" panose="020B0402040204020203" pitchFamily="34" charset="0"/>
              </a:rPr>
              <a:t>- In this approach, as data items are requested, the Azure Redis Cache is first checked to see if it exists there (if it is, then the cached copy is returned). Failing that, the application makes a request directly against SQL Database, but while returning the result to the client it also adds the data item into the Redis Cache. </a:t>
            </a:r>
          </a:p>
          <a:p>
            <a:pPr lvl="0"/>
            <a:r>
              <a:rPr lang="en-US" sz="2200" dirty="0">
                <a:solidFill>
                  <a:schemeClr val="tx1"/>
                </a:solidFill>
                <a:latin typeface="Segoe UI Semilight" panose="020B0402040204020203" pitchFamily="34" charset="0"/>
                <a:cs typeface="Segoe UI Semilight" panose="020B0402040204020203" pitchFamily="34" charset="0"/>
              </a:rPr>
              <a:t>- Scoreboards can be implemented effectively using Azure Redis Cache because of its support for fast atomic incrementing of the values for any given string key (e.g., the key would be the username, the value the count). To reduce memory requirements for very large counts (such as is possible collecting transaction counts per user in perpetuity), they could use Redis’ HyperLogLog to store the counted value for each user key. The HyperLogLog approximates the cardinality of a set the approximates the count of the number of unique items added (with an error rate less than 1%), and uses a fixed size of 12KB.</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19</a:t>
            </a:fld>
            <a:endParaRPr lang="en-US" dirty="0"/>
          </a:p>
        </p:txBody>
      </p:sp>
    </p:spTree>
    <p:extLst>
      <p:ext uri="{BB962C8B-B14F-4D97-AF65-F5344CB8AC3E}">
        <p14:creationId xmlns:p14="http://schemas.microsoft.com/office/powerpoint/2010/main" val="24969158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377797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2800" b="1" dirty="0">
                <a:solidFill>
                  <a:schemeClr val="tx1"/>
                </a:solidFill>
                <a:latin typeface="Segoe UI Semilight" panose="020B0402040204020203" pitchFamily="34" charset="0"/>
                <a:cs typeface="Segoe UI Semilight" panose="020B0402040204020203" pitchFamily="34" charset="0"/>
              </a:rPr>
              <a:t>Given their requirements, how would you enable full text search on the stored policy documents?</a:t>
            </a:r>
            <a:endParaRPr lang="en-US" sz="2400" b="1" dirty="0">
              <a:solidFill>
                <a:schemeClr val="tx1"/>
              </a:solidFill>
              <a:latin typeface="Segoe UI Semilight" panose="020B0402040204020203" pitchFamily="34" charset="0"/>
              <a:cs typeface="Segoe UI Semilight" panose="020B0402040204020203" pitchFamily="34" charset="0"/>
            </a:endParaRPr>
          </a:p>
          <a:p>
            <a:pPr lvl="0"/>
            <a:r>
              <a:rPr lang="en-US" sz="2200" dirty="0">
                <a:solidFill>
                  <a:schemeClr val="tx1"/>
                </a:solidFill>
                <a:latin typeface="Segoe UI Semilight" panose="020B0402040204020203" pitchFamily="34" charset="0"/>
                <a:cs typeface="Segoe UI Semilight" panose="020B0402040204020203" pitchFamily="34" charset="0"/>
              </a:rPr>
              <a:t>- Use Azure Search and the Indexer for Azure Storage blobs. </a:t>
            </a:r>
          </a:p>
          <a:p>
            <a:pPr lvl="0"/>
            <a:r>
              <a:rPr lang="en-US" sz="2200" dirty="0">
                <a:solidFill>
                  <a:schemeClr val="tx1"/>
                </a:solidFill>
                <a:latin typeface="Segoe UI Semilight" panose="020B0402040204020203" pitchFamily="34" charset="0"/>
                <a:cs typeface="Segoe UI Semilight" panose="020B0402040204020203" pitchFamily="34" charset="0"/>
              </a:rPr>
              <a:t>- For files stored in Azure Storage Blobs, this indexer will full-text index PDFs, Microsoft Office Documents (DOCX, DOC, XLSX, XLS, PPTX, PPT and MSG), HTML, XML, ZIP, EML, JSON, and plain text files. They could then use the Azure Search .NET SDK from the API App to kick off searches.</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20</a:t>
            </a:fld>
            <a:endParaRPr lang="en-US" dirty="0"/>
          </a:p>
        </p:txBody>
      </p:sp>
    </p:spTree>
    <p:extLst>
      <p:ext uri="{BB962C8B-B14F-4D97-AF65-F5344CB8AC3E}">
        <p14:creationId xmlns:p14="http://schemas.microsoft.com/office/powerpoint/2010/main" val="6090619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121055">
              <a:buNone/>
            </a:pPr>
            <a:r>
              <a:rPr lang="en-US" sz="2800" b="1" dirty="0">
                <a:solidFill>
                  <a:schemeClr val="tx1"/>
                </a:solidFill>
                <a:latin typeface="Segoe UI Semilight" panose="020B0402040204020203" pitchFamily="34" charset="0"/>
                <a:cs typeface="Segoe UI Semilight" panose="020B0402040204020203" pitchFamily="34" charset="0"/>
              </a:rPr>
              <a:t>How would you enable their business users to create their own internal mobile apps that help them streamline their processes without the time and resource investment required for full scale mobile apps?</a:t>
            </a:r>
            <a:endParaRPr lang="en-US" sz="2400" b="1" dirty="0">
              <a:solidFill>
                <a:schemeClr val="tx1"/>
              </a:solidFill>
              <a:latin typeface="Segoe UI Semilight" panose="020B0402040204020203" pitchFamily="34" charset="0"/>
              <a:cs typeface="Segoe UI Semilight" panose="020B0402040204020203" pitchFamily="34" charset="0"/>
            </a:endParaRPr>
          </a:p>
          <a:p>
            <a:pPr marL="0" lvl="0" indent="-121055">
              <a:buNone/>
            </a:pPr>
            <a:r>
              <a:rPr lang="en-US" sz="2200" dirty="0">
                <a:solidFill>
                  <a:schemeClr val="tx1"/>
                </a:solidFill>
                <a:latin typeface="Segoe UI Semilight" panose="020B0402040204020203" pitchFamily="34" charset="0"/>
                <a:cs typeface="Segoe UI Semilight" panose="020B0402040204020203" pitchFamily="34" charset="0"/>
              </a:rPr>
              <a:t>- PowerApps would enable business users at Contoso to create their own web and mobile apps that support CRUD functionality against data in SQL DB and Azure Storage Blobs.</a:t>
            </a:r>
          </a:p>
          <a:p>
            <a:pPr marL="0" lvl="0" indent="-121055">
              <a:buNone/>
            </a:pPr>
            <a:r>
              <a:rPr lang="en-US" sz="2200" dirty="0">
                <a:solidFill>
                  <a:schemeClr val="tx1"/>
                </a:solidFill>
                <a:latin typeface="Segoe UI Semilight" panose="020B0402040204020203" pitchFamily="34" charset="0"/>
                <a:cs typeface="Segoe UI Semilight" panose="020B0402040204020203" pitchFamily="34" charset="0"/>
              </a:rPr>
              <a:t>- Microsoft Flow, which integrates with PowerApps but can also be used stand-alone, would enable them to create automated processes in ad-hoc fashion. Business users could create these for their own use or share them back with the rest of the organization.</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21</a:t>
            </a:fld>
            <a:endParaRPr lang="en-US" dirty="0"/>
          </a:p>
        </p:txBody>
      </p:sp>
    </p:spTree>
    <p:extLst>
      <p:ext uri="{BB962C8B-B14F-4D97-AF65-F5344CB8AC3E}">
        <p14:creationId xmlns:p14="http://schemas.microsoft.com/office/powerpoint/2010/main" val="17653383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defTabSz="914554"/>
            <a:r>
              <a:rPr lang="en-US" dirty="0">
                <a:solidFill>
                  <a:srgbClr val="FFFFFF"/>
                </a:solidFill>
                <a:cs typeface="Segoe UI" panose="020B0502040204020203" pitchFamily="34" charset="0"/>
              </a:rPr>
              <a:t>This could be implemented with Microsoft Flow. </a:t>
            </a:r>
          </a:p>
          <a:p>
            <a:pPr lvl="0" defTabSz="914554"/>
            <a:r>
              <a:rPr lang="en-US" dirty="0">
                <a:solidFill>
                  <a:srgbClr val="FFFFFF"/>
                </a:solidFill>
                <a:cs typeface="Segoe UI" panose="020B0502040204020203" pitchFamily="34" charset="0"/>
              </a:rPr>
              <a:t>The business user would login to Microsoft Flow and create a new flow. It would begin with Office 365, on new email, where the priority flag is set to High. </a:t>
            </a:r>
          </a:p>
          <a:p>
            <a:pPr lvl="0" defTabSz="914554"/>
            <a:r>
              <a:rPr lang="en-US" dirty="0">
                <a:solidFill>
                  <a:srgbClr val="FFFFFF"/>
                </a:solidFill>
                <a:cs typeface="Segoe UI" panose="020B0502040204020203" pitchFamily="34" charset="0"/>
              </a:rPr>
              <a:t>Then a Push notification – send a push notification action would follow that can use the subject and sender of the email in the subject of the notification. </a:t>
            </a:r>
          </a:p>
          <a:p>
            <a:pPr lvl="0" defTabSz="914554"/>
            <a:r>
              <a:rPr lang="en-US" dirty="0">
                <a:solidFill>
                  <a:srgbClr val="FFFFFF"/>
                </a:solidFill>
                <a:cs typeface="Segoe UI" panose="020B0502040204020203" pitchFamily="34" charset="0"/>
              </a:rPr>
              <a:t>The user would save this flow. To receive notifications, the user would need to install the Microsoft Flow app on her mobile device.</a:t>
            </a:r>
          </a:p>
        </p:txBody>
      </p:sp>
      <p:sp>
        <p:nvSpPr>
          <p:cNvPr id="4" name="Slide Number Placeholder 3"/>
          <p:cNvSpPr>
            <a:spLocks noGrp="1"/>
          </p:cNvSpPr>
          <p:nvPr>
            <p:ph type="sldNum" sz="quarter" idx="10"/>
          </p:nvPr>
        </p:nvSpPr>
        <p:spPr/>
        <p:txBody>
          <a:bodyPr/>
          <a:lstStyle/>
          <a:p>
            <a:fld id="{0998D5BB-B127-481F-BC0A-2F77C576BB34}" type="slidenum">
              <a:rPr lang="en-US" smtClean="0"/>
              <a:t>22</a:t>
            </a:fld>
            <a:endParaRPr lang="en-US" dirty="0"/>
          </a:p>
        </p:txBody>
      </p:sp>
    </p:spTree>
    <p:extLst>
      <p:ext uri="{BB962C8B-B14F-4D97-AF65-F5344CB8AC3E}">
        <p14:creationId xmlns:p14="http://schemas.microsoft.com/office/powerpoint/2010/main" val="329259083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2400" dirty="0">
                <a:solidFill>
                  <a:schemeClr val="tx1"/>
                </a:solidFill>
                <a:latin typeface="Segoe UI Semilight" panose="020B0402040204020203" pitchFamily="34" charset="0"/>
                <a:cs typeface="Segoe UI Semilight" panose="020B0402040204020203" pitchFamily="34" charset="0"/>
              </a:rPr>
              <a:t>* Microsoft Flow allows business users to automate their processes.</a:t>
            </a:r>
          </a:p>
          <a:p>
            <a:pPr lvl="0"/>
            <a:r>
              <a:rPr lang="en-US" sz="2400" dirty="0">
                <a:solidFill>
                  <a:schemeClr val="tx1"/>
                </a:solidFill>
                <a:latin typeface="Segoe UI Semilight" panose="020B0402040204020203" pitchFamily="34" charset="0"/>
                <a:cs typeface="Segoe UI Semilight" panose="020B0402040204020203" pitchFamily="34" charset="0"/>
              </a:rPr>
              <a:t>* Flow will not replace </a:t>
            </a:r>
            <a:r>
              <a:rPr lang="en-US" sz="2200" dirty="0">
                <a:solidFill>
                  <a:schemeClr val="tx1"/>
                </a:solidFill>
                <a:latin typeface="Segoe UI Semilight" panose="020B0402040204020203" pitchFamily="34" charset="0"/>
                <a:cs typeface="Segoe UI Semilight" panose="020B0402040204020203" pitchFamily="34" charset="0"/>
              </a:rPr>
              <a:t>Logic Apps. Logic Apps represent an “advanced” version of Microsoft Flow, providing support for more developer centric tasks, such as integrating API Apps as custom actions, whereas Flow only provides pre-built actions.</a:t>
            </a:r>
            <a:endParaRPr lang="en-US" sz="1800" dirty="0">
              <a:solidFill>
                <a:schemeClr val="tx1"/>
              </a:solidFill>
            </a:endParaRPr>
          </a:p>
          <a:p>
            <a:pPr lvl="0"/>
            <a:r>
              <a:rPr lang="en-US" sz="2400" dirty="0">
                <a:solidFill>
                  <a:schemeClr val="tx1"/>
                </a:solidFill>
                <a:latin typeface="Segoe UI Semilight" panose="020B0402040204020203" pitchFamily="34" charset="0"/>
                <a:cs typeface="Segoe UI Semilight" panose="020B0402040204020203" pitchFamily="34" charset="0"/>
              </a:rPr>
              <a:t>* Azure Key Vault provides a mechanism to store secrets encrypted and securely stored within the confines of specialized hardware called Hardware Security Modules (HSM).</a:t>
            </a:r>
          </a:p>
          <a:p>
            <a:pPr lvl="0"/>
            <a:r>
              <a:rPr lang="en-US" sz="2400" dirty="0">
                <a:solidFill>
                  <a:schemeClr val="tx1"/>
                </a:solidFill>
                <a:latin typeface="Segoe UI Semilight" panose="020B0402040204020203" pitchFamily="34" charset="0"/>
                <a:cs typeface="Segoe UI Semilight" panose="020B0402040204020203" pitchFamily="34" charset="0"/>
              </a:rPr>
              <a:t>* It is likely that a feature that was previously built into SQL Server and used from applications directly now runs external to Azure SQL Database in the form of a separate Azure service. Examples include:</a:t>
            </a:r>
          </a:p>
          <a:p>
            <a:pPr lvl="1"/>
            <a:r>
              <a:rPr lang="en-US" sz="2200" b="1" dirty="0">
                <a:solidFill>
                  <a:schemeClr val="tx1"/>
                </a:solidFill>
                <a:latin typeface="Segoe UI Semilight" panose="020B0402040204020203" pitchFamily="34" charset="0"/>
                <a:cs typeface="Segoe UI Semilight" panose="020B0402040204020203" pitchFamily="34" charset="0"/>
              </a:rPr>
              <a:t>Linked servers</a:t>
            </a:r>
            <a:r>
              <a:rPr lang="en-US" sz="2200" dirty="0">
                <a:solidFill>
                  <a:schemeClr val="tx1"/>
                </a:solidFill>
                <a:latin typeface="Segoe UI Semilight" panose="020B0402040204020203" pitchFamily="34" charset="0"/>
                <a:cs typeface="Segoe UI Semilight" panose="020B0402040204020203" pitchFamily="34" charset="0"/>
              </a:rPr>
              <a:t>- are not supported by SQL Server, but cross database read-only querying is possible using elastic database query. </a:t>
            </a:r>
          </a:p>
          <a:p>
            <a:pPr lvl="1"/>
            <a:r>
              <a:rPr lang="en-US" sz="2200" b="1" dirty="0">
                <a:solidFill>
                  <a:schemeClr val="tx1"/>
                </a:solidFill>
                <a:latin typeface="Segoe UI Semilight" panose="020B0402040204020203" pitchFamily="34" charset="0"/>
                <a:cs typeface="Segoe UI Semilight" panose="020B0402040204020203" pitchFamily="34" charset="0"/>
              </a:rPr>
              <a:t>Database Mail</a:t>
            </a:r>
            <a:r>
              <a:rPr lang="en-US" sz="2200" dirty="0">
                <a:solidFill>
                  <a:schemeClr val="tx1"/>
                </a:solidFill>
                <a:latin typeface="Segoe UI Semilight" panose="020B0402040204020203" pitchFamily="34" charset="0"/>
                <a:cs typeface="Segoe UI Semilight" panose="020B0402040204020203" pitchFamily="34" charset="0"/>
              </a:rPr>
              <a:t>- which was used to send email directly from SQL Server is not supported, but there are multiple alternatives (such as using Office 365 and SendGrid) that applications can use to send emails. </a:t>
            </a:r>
          </a:p>
          <a:p>
            <a:pPr lvl="1"/>
            <a:r>
              <a:rPr lang="en-US" sz="2200" b="1" dirty="0">
                <a:solidFill>
                  <a:schemeClr val="tx1"/>
                </a:solidFill>
                <a:latin typeface="Segoe UI Semilight" panose="020B0402040204020203" pitchFamily="34" charset="0"/>
                <a:cs typeface="Segoe UI Semilight" panose="020B0402040204020203" pitchFamily="34" charset="0"/>
              </a:rPr>
              <a:t>SQL Server Agent Jobs</a:t>
            </a:r>
            <a:r>
              <a:rPr lang="en-US" sz="2200" dirty="0">
                <a:solidFill>
                  <a:schemeClr val="tx1"/>
                </a:solidFill>
                <a:latin typeface="Segoe UI Semilight" panose="020B0402040204020203" pitchFamily="34" charset="0"/>
                <a:cs typeface="Segoe UI Semilight" panose="020B0402040204020203" pitchFamily="34" charset="0"/>
              </a:rPr>
              <a:t>- these background processes can usually be migrated to a Web Job (running within an App Service), Azure Functions, or to Cloud Service Worker Role. </a:t>
            </a:r>
          </a:p>
          <a:p>
            <a:pPr lvl="1"/>
            <a:r>
              <a:rPr lang="en-US" sz="2200" b="1" dirty="0">
                <a:solidFill>
                  <a:schemeClr val="tx1"/>
                </a:solidFill>
                <a:latin typeface="Segoe UI Semilight" panose="020B0402040204020203" pitchFamily="34" charset="0"/>
                <a:cs typeface="Segoe UI Semilight" panose="020B0402040204020203" pitchFamily="34" charset="0"/>
              </a:rPr>
              <a:t>Service Broker</a:t>
            </a:r>
            <a:r>
              <a:rPr lang="en-US" sz="2200" dirty="0">
                <a:solidFill>
                  <a:schemeClr val="tx1"/>
                </a:solidFill>
                <a:latin typeface="Segoe UI Semilight" panose="020B0402040204020203" pitchFamily="34" charset="0"/>
                <a:cs typeface="Segoe UI Semilight" panose="020B0402040204020203" pitchFamily="34" charset="0"/>
              </a:rPr>
              <a:t>- numerous alternative messaging options exist in Azure, including Azure Storage Queues and Azure Service Bus Brokered Messaging.</a:t>
            </a:r>
            <a:endParaRPr lang="en-US" sz="1800" dirty="0">
              <a:solidFill>
                <a:schemeClr val="tx1"/>
              </a:solidFill>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23</a:t>
            </a:fld>
            <a:endParaRPr lang="en-US" dirty="0"/>
          </a:p>
        </p:txBody>
      </p:sp>
    </p:spTree>
    <p:extLst>
      <p:ext uri="{BB962C8B-B14F-4D97-AF65-F5344CB8AC3E}">
        <p14:creationId xmlns:p14="http://schemas.microsoft.com/office/powerpoint/2010/main" val="418603849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24</a:t>
            </a:fld>
            <a:endParaRPr lang="en-US" dirty="0"/>
          </a:p>
        </p:txBody>
      </p:sp>
    </p:spTree>
    <p:extLst>
      <p:ext uri="{BB962C8B-B14F-4D97-AF65-F5344CB8AC3E}">
        <p14:creationId xmlns:p14="http://schemas.microsoft.com/office/powerpoint/2010/main" val="67128555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AB9A6D4-FB34-4BDB-BA1E-7271914431FC}" type="datetime8">
              <a:rPr lang="en-US" smtClean="0">
                <a:solidFill>
                  <a:prstClr val="black"/>
                </a:solidFill>
              </a:rPr>
              <a:t>6/20/2018 4:19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25</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40113440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a:t>
            </a:fld>
            <a:endParaRPr lang="en-US" dirty="0"/>
          </a:p>
        </p:txBody>
      </p:sp>
    </p:spTree>
    <p:extLst>
      <p:ext uri="{BB962C8B-B14F-4D97-AF65-F5344CB8AC3E}">
        <p14:creationId xmlns:p14="http://schemas.microsoft.com/office/powerpoint/2010/main" val="18124983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spcAft>
                <a:spcPts val="882"/>
              </a:spcAft>
              <a:buNone/>
            </a:pPr>
            <a:r>
              <a:rPr lang="en-US" sz="1200" dirty="0">
                <a:solidFill>
                  <a:schemeClr val="bg1"/>
                </a:solidFill>
                <a:latin typeface="Segoe UI" panose="020B0502040204020203" pitchFamily="34" charset="0"/>
                <a:cs typeface="Segoe UI" panose="020B0502040204020203" pitchFamily="34" charset="0"/>
              </a:rPr>
              <a:t>Contoso Ltd. is a new company in a very old business. Founded in Auckland, New Zealand, in 2005, by senior life insurance executives, the ambitious new company provides a full range of long-term insurance services to help people who are underinsured.</a:t>
            </a:r>
          </a:p>
          <a:p>
            <a:pPr marL="0" indent="0">
              <a:spcAft>
                <a:spcPts val="882"/>
              </a:spcAft>
              <a:buNone/>
            </a:pPr>
            <a:r>
              <a:rPr lang="en-US" sz="1200" dirty="0">
                <a:solidFill>
                  <a:schemeClr val="bg1"/>
                </a:solidFill>
              </a:rPr>
              <a:t>Almost from the start, the company grew far faster than anticipated. An avalanche of business meant that the original processes created to manage policy documentation became overloaded.  Employees struggled to cope, even as the headcount rose from five to 110 during the first year.</a:t>
            </a:r>
          </a:p>
        </p:txBody>
      </p:sp>
      <p:sp>
        <p:nvSpPr>
          <p:cNvPr id="4" name="Slide Number Placeholder 3"/>
          <p:cNvSpPr>
            <a:spLocks noGrp="1"/>
          </p:cNvSpPr>
          <p:nvPr>
            <p:ph type="sldNum" sz="quarter" idx="10"/>
          </p:nvPr>
        </p:nvSpPr>
        <p:spPr/>
        <p:txBody>
          <a:bodyPr/>
          <a:lstStyle/>
          <a:p>
            <a:fld id="{0998D5BB-B127-481F-BC0A-2F77C576BB34}" type="slidenum">
              <a:rPr lang="en-US" smtClean="0"/>
              <a:t>4</a:t>
            </a:fld>
            <a:endParaRPr lang="en-US" dirty="0"/>
          </a:p>
        </p:txBody>
      </p:sp>
    </p:spTree>
    <p:extLst>
      <p:ext uri="{BB962C8B-B14F-4D97-AF65-F5344CB8AC3E}">
        <p14:creationId xmlns:p14="http://schemas.microsoft.com/office/powerpoint/2010/main" val="7677108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spcAft>
                <a:spcPts val="882"/>
              </a:spcAft>
            </a:pPr>
            <a:r>
              <a:rPr lang="en-US" sz="1200" dirty="0">
                <a:solidFill>
                  <a:schemeClr val="bg1"/>
                </a:solidFill>
              </a:rPr>
              <a:t>Contoso Ltd. implemented PolicyConnect, a custom Windows Forms application used by their staff to input key metadata that includes policy holder information such as insured amount, beneficiary, policy type, and any deductible and out of pocket requirements.  </a:t>
            </a:r>
          </a:p>
          <a:p>
            <a:pPr lvl="0">
              <a:spcAft>
                <a:spcPts val="882"/>
              </a:spcAft>
            </a:pPr>
            <a:r>
              <a:rPr lang="en-US" sz="1200" dirty="0">
                <a:solidFill>
                  <a:schemeClr val="bg1"/>
                </a:solidFill>
              </a:rPr>
              <a:t>Contoso employees access this application which ultimately stores its data in a SQL Server 2008 database, and a file server on their local area network. </a:t>
            </a:r>
          </a:p>
        </p:txBody>
      </p:sp>
      <p:sp>
        <p:nvSpPr>
          <p:cNvPr id="4" name="Slide Number Placeholder 3"/>
          <p:cNvSpPr>
            <a:spLocks noGrp="1"/>
          </p:cNvSpPr>
          <p:nvPr>
            <p:ph type="sldNum" sz="quarter" idx="10"/>
          </p:nvPr>
        </p:nvSpPr>
        <p:spPr/>
        <p:txBody>
          <a:bodyPr/>
          <a:lstStyle/>
          <a:p>
            <a:fld id="{0998D5BB-B127-481F-BC0A-2F77C576BB34}" type="slidenum">
              <a:rPr lang="en-US" smtClean="0"/>
              <a:t>5</a:t>
            </a:fld>
            <a:endParaRPr lang="en-US" dirty="0"/>
          </a:p>
        </p:txBody>
      </p:sp>
    </p:spTree>
    <p:extLst>
      <p:ext uri="{BB962C8B-B14F-4D97-AF65-F5344CB8AC3E}">
        <p14:creationId xmlns:p14="http://schemas.microsoft.com/office/powerpoint/2010/main" val="40413803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882"/>
              </a:spcAft>
            </a:pPr>
            <a:r>
              <a:rPr lang="en-US" sz="1200" dirty="0">
                <a:solidFill>
                  <a:schemeClr val="bg1"/>
                </a:solidFill>
              </a:rPr>
              <a:t>Contoso employees rely on email as a workflow engine relative to the document management tasks. They are using Office 365.</a:t>
            </a:r>
          </a:p>
          <a:p>
            <a:pPr>
              <a:spcAft>
                <a:spcPts val="882"/>
              </a:spcAft>
            </a:pPr>
            <a:r>
              <a:rPr lang="en-US" sz="1200" dirty="0">
                <a:solidFill>
                  <a:schemeClr val="bg1"/>
                </a:solidFill>
              </a:rPr>
              <a:t>Executive leadership have frequent challenges in gauging productivity and throughput given the manual workflow</a:t>
            </a:r>
            <a:r>
              <a:rPr lang="en-US" sz="1200" kern="1200" dirty="0">
                <a:solidFill>
                  <a:schemeClr val="tx1"/>
                </a:solidFill>
                <a:effectLst/>
                <a:latin typeface="+mn-lt"/>
                <a:ea typeface="+mn-ea"/>
                <a:cs typeface="+mn-cs"/>
              </a:rPr>
              <a:t>—</a:t>
            </a:r>
            <a:r>
              <a:rPr lang="en-US" sz="1200" dirty="0">
                <a:solidFill>
                  <a:schemeClr val="bg1"/>
                </a:solidFill>
              </a:rPr>
              <a:t>they feel that are blocked in quickly getting to the insights they need because each new question seems to need more custom development.</a:t>
            </a:r>
          </a:p>
          <a:p>
            <a:pPr>
              <a:spcAft>
                <a:spcPts val="882"/>
              </a:spcAft>
            </a:pPr>
            <a:r>
              <a:rPr lang="en-US" sz="1200" dirty="0">
                <a:solidFill>
                  <a:schemeClr val="bg1"/>
                </a:solidFill>
              </a:rPr>
              <a:t>Wants to make their policy holder system available to its employees and brokers via web and mobile applications without requiring VPN, and store policies in cloud storage for retrieval via the new apps.</a:t>
            </a:r>
          </a:p>
          <a:p>
            <a:pPr>
              <a:spcAft>
                <a:spcPts val="882"/>
              </a:spcAft>
            </a:pPr>
            <a:r>
              <a:rPr lang="en-US" sz="1200" dirty="0">
                <a:solidFill>
                  <a:schemeClr val="bg1"/>
                </a:solidFill>
              </a:rPr>
              <a:t>They would like to migrate their SQL Server based database to SQL Database</a:t>
            </a:r>
          </a:p>
        </p:txBody>
      </p:sp>
      <p:sp>
        <p:nvSpPr>
          <p:cNvPr id="4" name="Slide Number Placeholder 3"/>
          <p:cNvSpPr>
            <a:spLocks noGrp="1"/>
          </p:cNvSpPr>
          <p:nvPr>
            <p:ph type="sldNum" sz="quarter" idx="10"/>
          </p:nvPr>
        </p:nvSpPr>
        <p:spPr/>
        <p:txBody>
          <a:bodyPr/>
          <a:lstStyle/>
          <a:p>
            <a:fld id="{0998D5BB-B127-481F-BC0A-2F77C576BB34}" type="slidenum">
              <a:rPr lang="en-US" smtClean="0"/>
              <a:t>6</a:t>
            </a:fld>
            <a:endParaRPr lang="en-US" dirty="0"/>
          </a:p>
        </p:txBody>
      </p:sp>
    </p:spTree>
    <p:extLst>
      <p:ext uri="{BB962C8B-B14F-4D97-AF65-F5344CB8AC3E}">
        <p14:creationId xmlns:p14="http://schemas.microsoft.com/office/powerpoint/2010/main" val="549084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882"/>
              </a:spcAft>
            </a:pPr>
            <a:r>
              <a:rPr lang="en-US" sz="1200" dirty="0">
                <a:solidFill>
                  <a:schemeClr val="bg1"/>
                </a:solidFill>
              </a:rPr>
              <a:t>Want to ensure they employ best practices for mitigating the impact of repeated querying of the database </a:t>
            </a:r>
          </a:p>
          <a:p>
            <a:pPr>
              <a:spcAft>
                <a:spcPts val="882"/>
              </a:spcAft>
            </a:pPr>
            <a:r>
              <a:rPr lang="en-US" sz="1200" dirty="0">
                <a:solidFill>
                  <a:schemeClr val="bg1"/>
                </a:solidFill>
              </a:rPr>
              <a:t>Looking to implement a scoreboard of sorts that tracks the most active users in a 24-hour period, as well as approximate the number of operations that user performed with the system in perpetuity </a:t>
            </a:r>
          </a:p>
          <a:p>
            <a:pPr>
              <a:spcAft>
                <a:spcPts val="882"/>
              </a:spcAft>
            </a:pPr>
            <a:r>
              <a:rPr lang="en-US" sz="1200" dirty="0">
                <a:solidFill>
                  <a:schemeClr val="bg1"/>
                </a:solidFill>
              </a:rPr>
              <a:t>Want to make sure they have a streamlined way for internal departments to quickly build their own apps to automate time saving micro-processes without having to involve the PolicyConnect development team or ideally, even developers </a:t>
            </a:r>
          </a:p>
          <a:p>
            <a:pPr>
              <a:spcAft>
                <a:spcPts val="882"/>
              </a:spcAft>
            </a:pPr>
            <a:r>
              <a:rPr lang="en-US" sz="1200" dirty="0">
                <a:solidFill>
                  <a:schemeClr val="bg1"/>
                </a:solidFill>
              </a:rPr>
              <a:t>Improve security by externalizing secrets such as connection strings from the web apps and APIs, and storing them in an encrypted location accessible only to authorized services </a:t>
            </a:r>
            <a:endParaRPr lang="en-US" dirty="0">
              <a:solidFill>
                <a:schemeClr val="bg1"/>
              </a:solidFill>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7</a:t>
            </a:fld>
            <a:endParaRPr lang="en-US" dirty="0"/>
          </a:p>
        </p:txBody>
      </p:sp>
    </p:spTree>
    <p:extLst>
      <p:ext uri="{BB962C8B-B14F-4D97-AF65-F5344CB8AC3E}">
        <p14:creationId xmlns:p14="http://schemas.microsoft.com/office/powerpoint/2010/main" val="10192675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0" indent="-457200">
              <a:buFont typeface="Arial" panose="020B0604020202020204" pitchFamily="34" charset="0"/>
              <a:buChar char="•"/>
            </a:pPr>
            <a:r>
              <a:rPr lang="en-US" sz="2800" dirty="0">
                <a:solidFill>
                  <a:schemeClr val="tx1"/>
                </a:solidFill>
                <a:latin typeface="Segoe UI Semilight" panose="020B0402040204020203" pitchFamily="34" charset="0"/>
                <a:cs typeface="Segoe UI Semilight" panose="020B0402040204020203" pitchFamily="34" charset="0"/>
              </a:rPr>
              <a:t>Contoso wants to modernize the architecture of their solution, while keeping it .NET based. </a:t>
            </a:r>
          </a:p>
          <a:p>
            <a:pPr marL="457200" lvl="0" indent="-457200">
              <a:buFont typeface="Arial" panose="020B0604020202020204" pitchFamily="34" charset="0"/>
              <a:buChar char="•"/>
            </a:pPr>
            <a:r>
              <a:rPr lang="en-US" sz="2800" dirty="0">
                <a:solidFill>
                  <a:schemeClr val="tx1"/>
                </a:solidFill>
                <a:latin typeface="Segoe UI Semilight" panose="020B0402040204020203" pitchFamily="34" charset="0"/>
                <a:cs typeface="Segoe UI Semilight" panose="020B0402040204020203" pitchFamily="34" charset="0"/>
              </a:rPr>
              <a:t>They would like a .NET developer-friendly way to implement their PolicyConnect mobile app for Android and iOS.</a:t>
            </a:r>
          </a:p>
          <a:p>
            <a:pPr marL="457200" lvl="0" indent="-457200">
              <a:buFont typeface="Arial" panose="020B0604020202020204" pitchFamily="34" charset="0"/>
              <a:buChar char="•"/>
            </a:pPr>
            <a:r>
              <a:rPr lang="en-US" sz="2800" dirty="0">
                <a:solidFill>
                  <a:schemeClr val="tx1"/>
                </a:solidFill>
                <a:latin typeface="Segoe UI Semilight" panose="020B0402040204020203" pitchFamily="34" charset="0"/>
                <a:cs typeface="Segoe UI Semilight" panose="020B0402040204020203" pitchFamily="34" charset="0"/>
              </a:rPr>
              <a:t>They are looking for ways to empower their business users to create their own internal mobile apps that help them streamline their processes without the time and resource investment that goes into implementing full scale mobile apps.</a:t>
            </a:r>
          </a:p>
          <a:p>
            <a:pPr marL="457200" lvl="0" indent="-457200">
              <a:buFont typeface="Arial" panose="020B0604020202020204" pitchFamily="34" charset="0"/>
              <a:buChar char="•"/>
            </a:pPr>
            <a:r>
              <a:rPr lang="en-US" sz="2800" dirty="0">
                <a:solidFill>
                  <a:schemeClr val="tx1"/>
                </a:solidFill>
                <a:latin typeface="Segoe UI Semilight" panose="020B0402040204020203" pitchFamily="34" charset="0"/>
                <a:cs typeface="Segoe UI Semilight" panose="020B0402040204020203" pitchFamily="34" charset="0"/>
              </a:rPr>
              <a:t>They would like to improve the management of application secrets.</a:t>
            </a:r>
          </a:p>
          <a:p>
            <a:pPr marL="457200" lvl="0" indent="-457200">
              <a:buFont typeface="Arial" panose="020B0604020202020204" pitchFamily="34" charset="0"/>
              <a:buChar char="•"/>
            </a:pPr>
            <a:r>
              <a:rPr lang="en-US" sz="2800" dirty="0">
                <a:solidFill>
                  <a:schemeClr val="tx1"/>
                </a:solidFill>
                <a:latin typeface="Segoe UI Semilight" panose="020B0402040204020203" pitchFamily="34" charset="0"/>
                <a:cs typeface="Segoe UI Semilight" panose="020B0402040204020203" pitchFamily="34" charset="0"/>
              </a:rPr>
              <a:t>They would like to make all of their policy documents full-text searchable, with the minimal amount of implementation effort.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They are interested in leveraging serverless technologies to speed up API development and are interested in a POC that can be used to retrieve policy documents from storage.</a:t>
            </a:r>
            <a:endParaRPr lang="en-US" sz="2800" dirty="0">
              <a:solidFill>
                <a:schemeClr val="tx1"/>
              </a:solidFill>
              <a:latin typeface="Segoe UI Semilight" panose="020B0402040204020203" pitchFamily="34" charset="0"/>
              <a:cs typeface="Segoe UI Semilight" panose="020B0402040204020203" pitchFamily="34" charset="0"/>
            </a:endParaRPr>
          </a:p>
          <a:p>
            <a:pPr marL="457200" lvl="0" indent="-457200">
              <a:buFont typeface="Arial" panose="020B0604020202020204" pitchFamily="34" charset="0"/>
              <a:buChar char="•"/>
            </a:pPr>
            <a:r>
              <a:rPr lang="en-US" sz="2800" dirty="0">
                <a:solidFill>
                  <a:schemeClr val="tx1"/>
                </a:solidFill>
                <a:latin typeface="Segoe UI Semilight" panose="020B0402040204020203" pitchFamily="34" charset="0"/>
                <a:cs typeface="Segoe UI Semilight" panose="020B0402040204020203" pitchFamily="34" charset="0"/>
              </a:rPr>
              <a:t>They would like to migrate to SQL Database.</a:t>
            </a:r>
          </a:p>
          <a:p>
            <a:pPr marL="457200" lvl="0" indent="-457200">
              <a:buFont typeface="Arial" panose="020B0604020202020204" pitchFamily="34" charset="0"/>
              <a:buChar char="•"/>
            </a:pPr>
            <a:r>
              <a:rPr lang="en-US" sz="2800" dirty="0">
                <a:solidFill>
                  <a:schemeClr val="tx1"/>
                </a:solidFill>
                <a:latin typeface="Segoe UI Semilight" panose="020B0402040204020203" pitchFamily="34" charset="0"/>
                <a:cs typeface="Segoe UI Semilight" panose="020B0402040204020203" pitchFamily="34" charset="0"/>
              </a:rPr>
              <a:t>Contoso wants to understand how to better deploy caching in their solution, both for the purpose of lessening load on the database and for providing scalable scoreboards.</a:t>
            </a:r>
          </a:p>
        </p:txBody>
      </p:sp>
      <p:sp>
        <p:nvSpPr>
          <p:cNvPr id="4" name="Slide Number Placeholder 3"/>
          <p:cNvSpPr>
            <a:spLocks noGrp="1"/>
          </p:cNvSpPr>
          <p:nvPr>
            <p:ph type="sldNum" sz="quarter" idx="10"/>
          </p:nvPr>
        </p:nvSpPr>
        <p:spPr/>
        <p:txBody>
          <a:bodyPr/>
          <a:lstStyle/>
          <a:p>
            <a:fld id="{0998D5BB-B127-481F-BC0A-2F77C576BB34}" type="slidenum">
              <a:rPr lang="en-US" smtClean="0"/>
              <a:t>8</a:t>
            </a:fld>
            <a:endParaRPr lang="en-US" dirty="0"/>
          </a:p>
        </p:txBody>
      </p:sp>
    </p:spTree>
    <p:extLst>
      <p:ext uri="{BB962C8B-B14F-4D97-AF65-F5344CB8AC3E}">
        <p14:creationId xmlns:p14="http://schemas.microsoft.com/office/powerpoint/2010/main" val="32924338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buFont typeface="Arial" panose="020B0604020202020204" pitchFamily="34" charset="0"/>
              <a:buChar char="•"/>
            </a:pPr>
            <a:r>
              <a:rPr lang="en-US" sz="2400" dirty="0">
                <a:solidFill>
                  <a:schemeClr val="tx1"/>
                </a:solidFill>
                <a:latin typeface="Segoe UI Semilight" panose="020B0402040204020203" pitchFamily="34" charset="0"/>
                <a:cs typeface="Segoe UI Semilight" panose="020B0402040204020203" pitchFamily="34" charset="0"/>
              </a:rPr>
              <a:t>We’ve seen services like IFTTT that let business users automate processes, does Azure offer something similar?</a:t>
            </a:r>
          </a:p>
          <a:p>
            <a:pPr marL="342900" lvl="0" indent="-342900">
              <a:buFont typeface="Arial" panose="020B0604020202020204" pitchFamily="34" charset="0"/>
              <a:buChar char="•"/>
            </a:pPr>
            <a:r>
              <a:rPr lang="en-US" sz="2400" dirty="0">
                <a:solidFill>
                  <a:schemeClr val="tx1"/>
                </a:solidFill>
                <a:latin typeface="Segoe UI Semilight" panose="020B0402040204020203" pitchFamily="34" charset="0"/>
                <a:cs typeface="Segoe UI Semilight" panose="020B0402040204020203" pitchFamily="34" charset="0"/>
              </a:rPr>
              <a:t>Our developers have heard of Logic Apps, will these be replaced by Microsoft Flow?</a:t>
            </a:r>
          </a:p>
          <a:p>
            <a:pPr marL="342900" lvl="0" indent="-342900">
              <a:buFont typeface="Arial" panose="020B0604020202020204" pitchFamily="34" charset="0"/>
              <a:buChar char="•"/>
            </a:pPr>
            <a:r>
              <a:rPr lang="en-US" sz="2400" dirty="0">
                <a:solidFill>
                  <a:schemeClr val="tx1"/>
                </a:solidFill>
                <a:latin typeface="Segoe UI Semilight" panose="020B0402040204020203" pitchFamily="34" charset="0"/>
                <a:cs typeface="Segoe UI Semilight" panose="020B0402040204020203" pitchFamily="34" charset="0"/>
              </a:rPr>
              <a:t>Is there really a way to securely store application secrets in the cloud?</a:t>
            </a:r>
          </a:p>
          <a:p>
            <a:pPr marL="342900" lvl="0" indent="-342900">
              <a:buFont typeface="Arial" panose="020B0604020202020204" pitchFamily="34" charset="0"/>
              <a:buChar char="•"/>
            </a:pPr>
            <a:r>
              <a:rPr lang="en-US" sz="2400" dirty="0">
                <a:solidFill>
                  <a:schemeClr val="tx1"/>
                </a:solidFill>
                <a:latin typeface="Segoe UI Semilight" panose="020B0402040204020203" pitchFamily="34" charset="0"/>
                <a:cs typeface="Segoe UI Semilight" panose="020B0402040204020203" pitchFamily="34" charset="0"/>
              </a:rPr>
              <a:t>We noticed that SQL Database does not support all the features we are accustomed to in SQL Server, not that we are using them currently. Specifically, we were thinking about Linked Servers, Database Mail, SQL Server Agent Jobs, and Service Broker. What are our options for these in Azure?</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9</a:t>
            </a:fld>
            <a:endParaRPr lang="en-US" dirty="0"/>
          </a:p>
        </p:txBody>
      </p:sp>
    </p:spTree>
    <p:extLst>
      <p:ext uri="{BB962C8B-B14F-4D97-AF65-F5344CB8AC3E}">
        <p14:creationId xmlns:p14="http://schemas.microsoft.com/office/powerpoint/2010/main" val="166975269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7" y="2084187"/>
            <a:ext cx="8964185" cy="1793090"/>
          </a:xfrm>
          <a:noFill/>
        </p:spPr>
        <p:txBody>
          <a:bodyPr lIns="146304" tIns="91440" rIns="146304" bIns="91440" anchor="t" anchorCtr="0"/>
          <a:lstStyle>
            <a:lvl1pPr>
              <a:defRPr sz="4411" spc="-74" baseline="0">
                <a:gradFill>
                  <a:gsLst>
                    <a:gs pos="5833">
                      <a:schemeClr val="tx1"/>
                    </a:gs>
                    <a:gs pos="53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3" y="3878586"/>
            <a:ext cx="8964187" cy="1792326"/>
          </a:xfrm>
          <a:noFill/>
        </p:spPr>
        <p:txBody>
          <a:bodyPr lIns="182880" tIns="146304" rIns="182880" bIns="146304">
            <a:noAutofit/>
          </a:bodyPr>
          <a:lstStyle>
            <a:lvl1pPr marL="0" indent="0">
              <a:spcBef>
                <a:spcPts val="0"/>
              </a:spcBef>
              <a:buNone/>
              <a:defRPr sz="2647" spc="0" baseline="0">
                <a:gradFill>
                  <a:gsLst>
                    <a:gs pos="5833">
                      <a:schemeClr val="tx1"/>
                    </a:gs>
                    <a:gs pos="53000">
                      <a:schemeClr val="tx1"/>
                    </a:gs>
                  </a:gsLst>
                  <a:lin ang="5400000" scaled="0"/>
                </a:gradFill>
                <a:latin typeface="+mj-lt"/>
              </a:defRPr>
            </a:lvl1pPr>
          </a:lstStyle>
          <a:p>
            <a:pPr lvl="0"/>
            <a:r>
              <a:rPr lang="en-US"/>
              <a:t>Speaker Name</a:t>
            </a:r>
          </a:p>
        </p:txBody>
      </p:sp>
      <p:sp>
        <p:nvSpPr>
          <p:cNvPr id="2" name="Footer Placeholder 1"/>
          <p:cNvSpPr>
            <a:spLocks noGrp="1"/>
          </p:cNvSpPr>
          <p:nvPr>
            <p:ph type="ftr" sz="quarter" idx="13"/>
          </p:nvPr>
        </p:nvSpPr>
        <p:spPr/>
        <p:txBody>
          <a:bodyPr/>
          <a:lstStyle/>
          <a:p>
            <a:r>
              <a:rPr dirty="0">
                <a:gradFill>
                  <a:gsLst>
                    <a:gs pos="2239">
                      <a:srgbClr val="FFFFFF"/>
                    </a:gs>
                    <a:gs pos="11940">
                      <a:srgbClr val="FFFFFF"/>
                    </a:gs>
                  </a:gsLst>
                  <a:lin ang="5400000" scaled="0"/>
                </a:gra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FFFFFF"/>
                    </a:gs>
                    <a:gs pos="11940">
                      <a:srgbClr val="FFFFFF"/>
                    </a:gs>
                  </a:gsLst>
                  <a:lin ang="5400000" scaled="0"/>
                </a:gradFill>
              </a:rPr>
              <a:pPr/>
              <a:t>‹#›</a:t>
            </a:fld>
            <a:endParaRPr dirty="0">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5226" y="470410"/>
            <a:ext cx="1606862" cy="352152"/>
          </a:xfrm>
          <a:prstGeom prst="rect">
            <a:avLst/>
          </a:prstGeom>
        </p:spPr>
      </p:pic>
    </p:spTree>
    <p:extLst>
      <p:ext uri="{BB962C8B-B14F-4D97-AF65-F5344CB8AC3E}">
        <p14:creationId xmlns:p14="http://schemas.microsoft.com/office/powerpoint/2010/main" val="35968570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88">
          <p15:clr>
            <a:srgbClr val="C35EA4"/>
          </p15:clr>
        </p15:guide>
        <p15:guide id="2" pos="7545">
          <p15:clr>
            <a:srgbClr val="C35EA4"/>
          </p15:clr>
        </p15:guide>
        <p15:guide id="3" orient="horz" pos="302">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2283580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2349258608"/>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Title Microsoft Cloud Workshop">
    <p:bg>
      <p:bgPr>
        <a:solidFill>
          <a:schemeClr val="bg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CAC56D8-7E55-4F0C-8E9D-9362AAA1BE8A}"/>
              </a:ext>
            </a:extLst>
          </p:cNvPr>
          <p:cNvSpPr/>
          <p:nvPr userDrawn="1"/>
        </p:nvSpPr>
        <p:spPr>
          <a:xfrm>
            <a:off x="6752004" y="456225"/>
            <a:ext cx="5263783" cy="1421928"/>
          </a:xfrm>
          <a:prstGeom prst="rect">
            <a:avLst/>
          </a:prstGeom>
        </p:spPr>
        <p:txBody>
          <a:bodyPr wrap="square">
            <a:spAutoFit/>
          </a:bodyPr>
          <a:lstStyle/>
          <a:p>
            <a:pPr>
              <a:lnSpc>
                <a:spcPct val="90000"/>
              </a:lnSpc>
            </a:pPr>
            <a:r>
              <a:rPr lang="en-US" sz="4800" b="1" kern="1200" cap="none" spc="-98" baseline="0" dirty="0">
                <a:ln w="3175">
                  <a:noFill/>
                </a:ln>
                <a:solidFill>
                  <a:schemeClr val="tx1"/>
                </a:solidFill>
                <a:effectLst/>
                <a:latin typeface="Segoe UI" panose="020B0502040204020203" pitchFamily="34" charset="0"/>
                <a:ea typeface="+mn-ea"/>
                <a:cs typeface="Segoe UI" panose="020B0502040204020203" pitchFamily="34" charset="0"/>
              </a:rPr>
              <a:t>Microsoft Cloud Workshop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Title 1"/>
          <p:cNvSpPr>
            <a:spLocks noGrp="1"/>
          </p:cNvSpPr>
          <p:nvPr>
            <p:ph type="title" hasCustomPrompt="1"/>
          </p:nvPr>
        </p:nvSpPr>
        <p:spPr>
          <a:xfrm>
            <a:off x="269302" y="2084187"/>
            <a:ext cx="717133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pic>
        <p:nvPicPr>
          <p:cNvPr id="3" name="Picture 2">
            <a:extLst>
              <a:ext uri="{FF2B5EF4-FFF2-40B4-BE49-F238E27FC236}">
                <a16:creationId xmlns:a16="http://schemas.microsoft.com/office/drawing/2014/main" id="{808568F7-4F45-4989-B2E3-FDB6E8B1302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490042" y="2470958"/>
            <a:ext cx="2774430" cy="2774430"/>
          </a:xfrm>
          <a:prstGeom prst="rect">
            <a:avLst/>
          </a:prstGeom>
        </p:spPr>
      </p:pic>
    </p:spTree>
    <p:extLst>
      <p:ext uri="{BB962C8B-B14F-4D97-AF65-F5344CB8AC3E}">
        <p14:creationId xmlns:p14="http://schemas.microsoft.com/office/powerpoint/2010/main" val="17885549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11221734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5339116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1857660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2887915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1019594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3619996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87569245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56722354"/>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7102514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151778730"/>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833366522"/>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138466848"/>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1984904738"/>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5117626"/>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8419668"/>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94195682"/>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32211306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69739082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34" y="291112"/>
            <a:ext cx="11494682" cy="896518"/>
          </a:xfrm>
        </p:spPr>
        <p:txBody>
          <a:bodyPr/>
          <a:lstStyle>
            <a:lvl1pPr>
              <a:defRPr sz="4264">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1663948"/>
            <a:ext cx="10757098" cy="1441702"/>
          </a:xfrm>
        </p:spPr>
        <p:txBody>
          <a:bodyPr/>
          <a:lstStyle>
            <a:lvl1pPr>
              <a:defRPr sz="1912">
                <a:gradFill>
                  <a:gsLst>
                    <a:gs pos="1250">
                      <a:schemeClr val="tx1"/>
                    </a:gs>
                    <a:gs pos="100000">
                      <a:schemeClr val="tx1"/>
                    </a:gs>
                  </a:gsLst>
                  <a:lin ang="5400000" scaled="0"/>
                </a:gradFill>
                <a:latin typeface="+mn-lt"/>
              </a:defRPr>
            </a:lvl1pPr>
            <a:lvl2pPr>
              <a:defRPr sz="1765"/>
            </a:lvl2pPr>
            <a:lvl3pPr>
              <a:defRPr sz="1471"/>
            </a:lvl3pPr>
            <a:lvl4pPr>
              <a:defRPr sz="1324"/>
            </a:lvl4pPr>
            <a:lvl5pPr>
              <a:defRPr sz="13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6086449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7592681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73655177"/>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2227173609"/>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40959366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2488864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75553230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9" y="291114"/>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82"/>
            <a:ext cx="11653521" cy="168387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2"/>
          <p:cNvSpPr>
            <a:spLocks noGrp="1"/>
          </p:cNvSpPr>
          <p:nvPr>
            <p:ph type="ftr" sz="quarter" idx="3"/>
          </p:nvPr>
        </p:nvSpPr>
        <p:spPr>
          <a:xfrm>
            <a:off x="269242" y="6558796"/>
            <a:ext cx="3859607" cy="134483"/>
          </a:xfrm>
          <a:prstGeom prst="rect">
            <a:avLst/>
          </a:prstGeom>
        </p:spPr>
        <p:txBody>
          <a:bodyPr vert="horz" lIns="0" tIns="0" rIns="91440" bIns="0" rtlCol="0" anchor="ctr"/>
          <a:lstStyle>
            <a:lvl1pPr marL="0" algn="l" defTabSz="685692" rtl="0" eaLnBrk="1" latinLnBrk="0" hangingPunct="1">
              <a:defRPr lang="en-US" sz="662" kern="1200">
                <a:gradFill>
                  <a:gsLst>
                    <a:gs pos="2239">
                      <a:schemeClr val="tx1"/>
                    </a:gs>
                    <a:gs pos="11940">
                      <a:schemeClr val="tx1"/>
                    </a:gs>
                  </a:gsLst>
                  <a:lin ang="5400000" scaled="0"/>
                </a:gradFill>
                <a:latin typeface="+mn-lt"/>
                <a:ea typeface="+mn-ea"/>
                <a:cs typeface="+mn-cs"/>
              </a:defRPr>
            </a:lvl1pPr>
          </a:lstStyle>
          <a:p>
            <a:r>
              <a:rPr dirty="0">
                <a:gradFill>
                  <a:gsLst>
                    <a:gs pos="2239">
                      <a:srgbClr val="505050"/>
                    </a:gs>
                    <a:gs pos="11940">
                      <a:srgbClr val="505050"/>
                    </a:gs>
                  </a:gsLst>
                  <a:lin ang="5400000" scaled="0"/>
                </a:gradFill>
              </a:rPr>
              <a:t>Microsoft Confidential</a:t>
            </a:r>
          </a:p>
        </p:txBody>
      </p:sp>
      <p:sp>
        <p:nvSpPr>
          <p:cNvPr id="6" name="Slide Number Placeholder 4"/>
          <p:cNvSpPr>
            <a:spLocks noGrp="1"/>
          </p:cNvSpPr>
          <p:nvPr>
            <p:ph type="sldNum" sz="quarter" idx="4"/>
          </p:nvPr>
        </p:nvSpPr>
        <p:spPr>
          <a:xfrm>
            <a:off x="11367168" y="6558796"/>
            <a:ext cx="555596" cy="134483"/>
          </a:xfrm>
          <a:prstGeom prst="rect">
            <a:avLst/>
          </a:prstGeom>
        </p:spPr>
        <p:txBody>
          <a:bodyPr vert="horz" lIns="91440" tIns="0" rIns="0" bIns="0" rtlCol="0" anchor="ctr"/>
          <a:lstStyle>
            <a:lvl1pPr algn="r">
              <a:defRPr lang="en-US" sz="662" b="0" kern="1200" smtClean="0">
                <a:gradFill>
                  <a:gsLst>
                    <a:gs pos="2239">
                      <a:schemeClr val="tx1"/>
                    </a:gs>
                    <a:gs pos="11940">
                      <a:schemeClr val="tx1"/>
                    </a:gs>
                  </a:gsLst>
                  <a:lin ang="5400000" scaled="0"/>
                </a:gradFill>
                <a:latin typeface="+mn-lt"/>
                <a:ea typeface="+mn-ea"/>
                <a:cs typeface="+mn-cs"/>
              </a:defRPr>
            </a:lvl1pPr>
          </a:lstStyle>
          <a:p>
            <a:pPr defTabSz="914554"/>
            <a:fld id="{27258FFF-F925-446B-8502-81C933981705}" type="slidenum">
              <a:rPr lang="en-US" smtClean="0">
                <a:gradFill>
                  <a:gsLst>
                    <a:gs pos="2239">
                      <a:srgbClr val="505050"/>
                    </a:gs>
                    <a:gs pos="11940">
                      <a:srgbClr val="505050"/>
                    </a:gs>
                  </a:gsLst>
                  <a:lin ang="5400000" scaled="0"/>
                </a:gradFill>
              </a:rPr>
              <a:pPr defTabSz="914554"/>
              <a:t>‹#›</a:t>
            </a:fld>
            <a:endParaRPr lang="en-US" dirty="0">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40408449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84" r:id="rId4"/>
    <p:sldLayoutId id="2147483685" r:id="rId5"/>
    <p:sldLayoutId id="2147483686" r:id="rId6"/>
    <p:sldLayoutId id="2147483687" r:id="rId7"/>
    <p:sldLayoutId id="2147483688" r:id="rId8"/>
    <p:sldLayoutId id="2147483689" r:id="rId9"/>
    <p:sldLayoutId id="2147483690" r:id="rId10"/>
    <p:sldLayoutId id="2147483692" r:id="rId11"/>
  </p:sldLayoutIdLst>
  <p:transition>
    <p:fade/>
  </p:transition>
  <p:hf sldNum="0" hdr="0" dt="0"/>
  <p:txStyles>
    <p:titleStyle>
      <a:lvl1pPr algn="l" defTabSz="685692" rtl="0" eaLnBrk="1" latinLnBrk="0" hangingPunct="1">
        <a:lnSpc>
          <a:spcPct val="90000"/>
        </a:lnSpc>
        <a:spcBef>
          <a:spcPct val="0"/>
        </a:spcBef>
        <a:buNone/>
        <a:defRPr lang="en-US" sz="3970"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080" marR="0" indent="-252080" algn="l" defTabSz="685692" rtl="0" eaLnBrk="1" fontAlgn="auto" latinLnBrk="0" hangingPunct="1">
        <a:lnSpc>
          <a:spcPct val="90000"/>
        </a:lnSpc>
        <a:spcBef>
          <a:spcPct val="20000"/>
        </a:spcBef>
        <a:spcAft>
          <a:spcPts val="0"/>
        </a:spcAft>
        <a:buClrTx/>
        <a:buSzPct val="90000"/>
        <a:buFont typeface="Arial" pitchFamily="34" charset="0"/>
        <a:buChar char="•"/>
        <a:tabLst/>
        <a:defRPr sz="2942" kern="1200" spc="0" baseline="0">
          <a:gradFill>
            <a:gsLst>
              <a:gs pos="1250">
                <a:schemeClr val="tx1"/>
              </a:gs>
              <a:gs pos="100000">
                <a:schemeClr val="tx1"/>
              </a:gs>
            </a:gsLst>
            <a:lin ang="5400000" scaled="0"/>
          </a:gradFill>
          <a:latin typeface="+mj-lt"/>
          <a:ea typeface="+mn-ea"/>
          <a:cs typeface="+mn-cs"/>
        </a:defRPr>
      </a:lvl1pPr>
      <a:lvl2pPr marL="429468" marR="0" indent="-177389"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182"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3pPr>
      <a:lvl4pPr marL="756235"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4pPr>
      <a:lvl5pPr marL="924288"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5pPr>
      <a:lvl6pPr marL="188565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501"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347"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19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692" rtl="0" eaLnBrk="1" latinLnBrk="0" hangingPunct="1">
        <a:defRPr sz="1324" kern="1200">
          <a:solidFill>
            <a:schemeClr val="tx1"/>
          </a:solidFill>
          <a:latin typeface="+mn-lt"/>
          <a:ea typeface="+mn-ea"/>
          <a:cs typeface="+mn-cs"/>
        </a:defRPr>
      </a:lvl1pPr>
      <a:lvl2pPr marL="342847" algn="l" defTabSz="685692" rtl="0" eaLnBrk="1" latinLnBrk="0" hangingPunct="1">
        <a:defRPr sz="1324" kern="1200">
          <a:solidFill>
            <a:schemeClr val="tx1"/>
          </a:solidFill>
          <a:latin typeface="+mn-lt"/>
          <a:ea typeface="+mn-ea"/>
          <a:cs typeface="+mn-cs"/>
        </a:defRPr>
      </a:lvl2pPr>
      <a:lvl3pPr marL="685692" algn="l" defTabSz="685692" rtl="0" eaLnBrk="1" latinLnBrk="0" hangingPunct="1">
        <a:defRPr sz="1324" kern="1200">
          <a:solidFill>
            <a:schemeClr val="tx1"/>
          </a:solidFill>
          <a:latin typeface="+mn-lt"/>
          <a:ea typeface="+mn-ea"/>
          <a:cs typeface="+mn-cs"/>
        </a:defRPr>
      </a:lvl3pPr>
      <a:lvl4pPr marL="1028540" algn="l" defTabSz="685692" rtl="0" eaLnBrk="1" latinLnBrk="0" hangingPunct="1">
        <a:defRPr sz="1324" kern="1200">
          <a:solidFill>
            <a:schemeClr val="tx1"/>
          </a:solidFill>
          <a:latin typeface="+mn-lt"/>
          <a:ea typeface="+mn-ea"/>
          <a:cs typeface="+mn-cs"/>
        </a:defRPr>
      </a:lvl4pPr>
      <a:lvl5pPr marL="1371383" algn="l" defTabSz="685692" rtl="0" eaLnBrk="1" latinLnBrk="0" hangingPunct="1">
        <a:defRPr sz="1324" kern="1200">
          <a:solidFill>
            <a:schemeClr val="tx1"/>
          </a:solidFill>
          <a:latin typeface="+mn-lt"/>
          <a:ea typeface="+mn-ea"/>
          <a:cs typeface="+mn-cs"/>
        </a:defRPr>
      </a:lvl5pPr>
      <a:lvl6pPr marL="1714232" algn="l" defTabSz="685692" rtl="0" eaLnBrk="1" latinLnBrk="0" hangingPunct="1">
        <a:defRPr sz="1324" kern="1200">
          <a:solidFill>
            <a:schemeClr val="tx1"/>
          </a:solidFill>
          <a:latin typeface="+mn-lt"/>
          <a:ea typeface="+mn-ea"/>
          <a:cs typeface="+mn-cs"/>
        </a:defRPr>
      </a:lvl6pPr>
      <a:lvl7pPr marL="2057077" algn="l" defTabSz="685692" rtl="0" eaLnBrk="1" latinLnBrk="0" hangingPunct="1">
        <a:defRPr sz="1324" kern="1200">
          <a:solidFill>
            <a:schemeClr val="tx1"/>
          </a:solidFill>
          <a:latin typeface="+mn-lt"/>
          <a:ea typeface="+mn-ea"/>
          <a:cs typeface="+mn-cs"/>
        </a:defRPr>
      </a:lvl7pPr>
      <a:lvl8pPr marL="2399923" algn="l" defTabSz="685692" rtl="0" eaLnBrk="1" latinLnBrk="0" hangingPunct="1">
        <a:defRPr sz="1324" kern="1200">
          <a:solidFill>
            <a:schemeClr val="tx1"/>
          </a:solidFill>
          <a:latin typeface="+mn-lt"/>
          <a:ea typeface="+mn-ea"/>
          <a:cs typeface="+mn-cs"/>
        </a:defRPr>
      </a:lvl8pPr>
      <a:lvl9pPr marL="2742770" algn="l" defTabSz="685692" rtl="0" eaLnBrk="1" latinLnBrk="0" hangingPunct="1">
        <a:defRPr sz="132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4">
          <p15:clr>
            <a:srgbClr val="A4A3A4"/>
          </p15:clr>
        </p15:guide>
        <p15:guide id="17" pos="4780">
          <p15:clr>
            <a:srgbClr val="A4A3A4"/>
          </p15:clr>
        </p15:guide>
        <p15:guide id="18" pos="5356">
          <p15:clr>
            <a:srgbClr val="A4A3A4"/>
          </p15:clr>
        </p15:guide>
        <p15:guide id="19" pos="5932">
          <p15:clr>
            <a:srgbClr val="A4A3A4"/>
          </p15:clr>
        </p15:guide>
        <p15:guide id="20" pos="6508">
          <p15:clr>
            <a:srgbClr val="A4A3A4"/>
          </p15:clr>
        </p15:guide>
        <p15:guide id="21" pos="7084">
          <p15:clr>
            <a:srgbClr val="A4A3A4"/>
          </p15:clr>
        </p15:guide>
        <p15:guide id="22" pos="7660">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48742257"/>
      </p:ext>
    </p:extLst>
  </p:cSld>
  <p:clrMap bg1="dk1" tx1="lt1" bg2="dk2" tx2="lt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 id="2147483683"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15.xml"/><Relationship Id="rId4" Type="http://schemas.openxmlformats.org/officeDocument/2006/relationships/image" Target="../media/image38.svg"/></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15.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8.xml"/><Relationship Id="rId1" Type="http://schemas.openxmlformats.org/officeDocument/2006/relationships/slideLayout" Target="../slideLayouts/slideLayout15.xml"/><Relationship Id="rId4" Type="http://schemas.openxmlformats.org/officeDocument/2006/relationships/image" Target="../media/image34.png"/></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5.xml"/><Relationship Id="rId4" Type="http://schemas.openxmlformats.org/officeDocument/2006/relationships/image" Target="../media/image8.svg"/></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0.xml"/><Relationship Id="rId1" Type="http://schemas.openxmlformats.org/officeDocument/2006/relationships/slideLayout" Target="../slideLayouts/slideLayout15.xml"/><Relationship Id="rId4" Type="http://schemas.openxmlformats.org/officeDocument/2006/relationships/image" Target="../media/image37.png"/></Relationships>
</file>

<file path=ppt/slides/_rels/slide2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23.xml"/><Relationship Id="rId1" Type="http://schemas.openxmlformats.org/officeDocument/2006/relationships/slideLayout" Target="../slideLayouts/slideLayout15.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5.sv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5.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15.xml"/><Relationship Id="rId5" Type="http://schemas.openxmlformats.org/officeDocument/2006/relationships/image" Target="../media/image13.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4.png"/><Relationship Id="rId7"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15.xml"/><Relationship Id="rId6" Type="http://schemas.openxmlformats.org/officeDocument/2006/relationships/image" Target="../media/image18.svg"/><Relationship Id="rId5" Type="http://schemas.openxmlformats.org/officeDocument/2006/relationships/image" Target="../media/image15.png"/><Relationship Id="rId10" Type="http://schemas.openxmlformats.org/officeDocument/2006/relationships/image" Target="../media/image22.svg"/><Relationship Id="rId4" Type="http://schemas.openxmlformats.org/officeDocument/2006/relationships/image" Target="../media/image16.svg"/><Relationship Id="rId9" Type="http://schemas.openxmlformats.org/officeDocument/2006/relationships/image" Target="../media/image17.png"/></Relationships>
</file>

<file path=ppt/slides/_rels/slide8.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33.svg"/><Relationship Id="rId3" Type="http://schemas.openxmlformats.org/officeDocument/2006/relationships/image" Target="../media/image18.png"/><Relationship Id="rId7" Type="http://schemas.openxmlformats.org/officeDocument/2006/relationships/image" Target="../media/image27.svg"/><Relationship Id="rId12"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15.xml"/><Relationship Id="rId6" Type="http://schemas.openxmlformats.org/officeDocument/2006/relationships/image" Target="../media/image20.png"/><Relationship Id="rId11" Type="http://schemas.openxmlformats.org/officeDocument/2006/relationships/image" Target="../media/image31.svg"/><Relationship Id="rId5" Type="http://schemas.openxmlformats.org/officeDocument/2006/relationships/image" Target="../media/image25.svg"/><Relationship Id="rId10" Type="http://schemas.openxmlformats.org/officeDocument/2006/relationships/image" Target="../media/image22.png"/><Relationship Id="rId4" Type="http://schemas.openxmlformats.org/officeDocument/2006/relationships/image" Target="../media/image19.png"/><Relationship Id="rId9" Type="http://schemas.openxmlformats.org/officeDocument/2006/relationships/image" Target="../media/image29.svg"/></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15.xml"/><Relationship Id="rId4" Type="http://schemas.openxmlformats.org/officeDocument/2006/relationships/image" Target="../media/image35.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D5E8E-FE6F-46C1-BE6F-3BD842186F1C}"/>
              </a:ext>
            </a:extLst>
          </p:cNvPr>
          <p:cNvSpPr>
            <a:spLocks noGrp="1"/>
          </p:cNvSpPr>
          <p:nvPr>
            <p:ph type="title"/>
          </p:nvPr>
        </p:nvSpPr>
        <p:spPr>
          <a:xfrm>
            <a:off x="269302" y="2084187"/>
            <a:ext cx="7171335" cy="899336"/>
          </a:xfrm>
        </p:spPr>
        <p:txBody>
          <a:bodyPr/>
          <a:lstStyle/>
          <a:p>
            <a:r>
              <a:rPr lang="en-US" dirty="0"/>
              <a:t>App modernization</a:t>
            </a:r>
          </a:p>
        </p:txBody>
      </p:sp>
      <p:sp>
        <p:nvSpPr>
          <p:cNvPr id="3" name="Text Placeholder 2">
            <a:extLst>
              <a:ext uri="{FF2B5EF4-FFF2-40B4-BE49-F238E27FC236}">
                <a16:creationId xmlns:a16="http://schemas.microsoft.com/office/drawing/2014/main" id="{C83DC502-2B62-4F9B-A8B3-D2EF25BCD06C}"/>
              </a:ext>
            </a:extLst>
          </p:cNvPr>
          <p:cNvSpPr>
            <a:spLocks noGrp="1"/>
          </p:cNvSpPr>
          <p:nvPr>
            <p:ph type="body" sz="quarter" idx="12"/>
          </p:nvPr>
        </p:nvSpPr>
        <p:spPr>
          <a:xfrm>
            <a:off x="269301" y="3878574"/>
            <a:ext cx="7171337" cy="1792326"/>
          </a:xfrm>
        </p:spPr>
        <p:txBody>
          <a:bodyPr/>
          <a:lstStyle/>
          <a:p>
            <a:endParaRPr lang="en-US" dirty="0"/>
          </a:p>
        </p:txBody>
      </p:sp>
    </p:spTree>
    <p:extLst>
      <p:ext uri="{BB962C8B-B14F-4D97-AF65-F5344CB8AC3E}">
        <p14:creationId xmlns:p14="http://schemas.microsoft.com/office/powerpoint/2010/main" val="1379679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Common scenarios</a:t>
            </a:r>
            <a:r>
              <a:rPr lang="en-US" dirty="0">
                <a:solidFill>
                  <a:schemeClr val="tx1"/>
                </a:solidFill>
                <a:latin typeface="Segoe UI" panose="020B0502040204020203" pitchFamily="34" charset="0"/>
              </a:rPr>
              <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6" name="Picture 5" descr="The Common scenario for an E-Commerce Website diagram has an Enterprise and an End User connected via an internet tier, a services tier, and a data tier." title="Common scenarios for e-commerce webistes">
            <a:extLst>
              <a:ext uri="{FF2B5EF4-FFF2-40B4-BE49-F238E27FC236}">
                <a16:creationId xmlns:a16="http://schemas.microsoft.com/office/drawing/2014/main" id="{AA30D422-21D5-48DF-B050-B05FA5233430}"/>
              </a:ext>
            </a:extLst>
          </p:cNvPr>
          <p:cNvPicPr/>
          <p:nvPr/>
        </p:nvPicPr>
        <p:blipFill rotWithShape="1">
          <a:blip r:embed="rId3" cstate="print">
            <a:extLst>
              <a:ext uri="{28A0092B-C50C-407E-A947-70E740481C1C}">
                <a14:useLocalDpi xmlns:a14="http://schemas.microsoft.com/office/drawing/2010/main" val="0"/>
              </a:ext>
            </a:extLst>
          </a:blip>
          <a:srcRect/>
          <a:stretch/>
        </p:blipFill>
        <p:spPr bwMode="auto">
          <a:xfrm>
            <a:off x="1630502" y="1080161"/>
            <a:ext cx="8842567" cy="5663088"/>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7051190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1012" y="289511"/>
            <a:ext cx="11655840" cy="899665"/>
          </a:xfrm>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2: Design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62057" y="1741246"/>
            <a:ext cx="10652686" cy="2930033"/>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Design a solution and prepare to present the solution to the target customer audience in a 15-minute chalk-talk format.</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60 minutes</a:t>
            </a:r>
          </a:p>
        </p:txBody>
      </p:sp>
      <p:graphicFrame>
        <p:nvGraphicFramePr>
          <p:cNvPr id="4" name="Table 3">
            <a:extLst>
              <a:ext uri="{FF2B5EF4-FFF2-40B4-BE49-F238E27FC236}">
                <a16:creationId xmlns:a16="http://schemas.microsoft.com/office/drawing/2014/main" id="{9FC7A5CD-D651-4072-A920-34F54BCBC3EF}"/>
              </a:ext>
            </a:extLst>
          </p:cNvPr>
          <p:cNvGraphicFramePr>
            <a:graphicFrameLocks noGrp="1"/>
          </p:cNvGraphicFramePr>
          <p:nvPr>
            <p:extLst>
              <p:ext uri="{D42A27DB-BD31-4B8C-83A1-F6EECF244321}">
                <p14:modId xmlns:p14="http://schemas.microsoft.com/office/powerpoint/2010/main" val="4261874642"/>
              </p:ext>
            </p:extLst>
          </p:nvPr>
        </p:nvGraphicFramePr>
        <p:xfrm>
          <a:off x="3095545" y="3791921"/>
          <a:ext cx="8040154" cy="2420452"/>
        </p:xfrm>
        <a:graphic>
          <a:graphicData uri="http://schemas.openxmlformats.org/drawingml/2006/table">
            <a:tbl>
              <a:tblPr firstRow="1" bandRow="1">
                <a:tableStyleId>{69CF1AB2-1976-4502-BF36-3FF5EA218861}</a:tableStyleId>
              </a:tblPr>
              <a:tblGrid>
                <a:gridCol w="1758700">
                  <a:extLst>
                    <a:ext uri="{9D8B030D-6E8A-4147-A177-3AD203B41FA5}">
                      <a16:colId xmlns:a16="http://schemas.microsoft.com/office/drawing/2014/main" val="20000"/>
                    </a:ext>
                  </a:extLst>
                </a:gridCol>
                <a:gridCol w="6281454">
                  <a:extLst>
                    <a:ext uri="{9D8B030D-6E8A-4147-A177-3AD203B41FA5}">
                      <a16:colId xmlns:a16="http://schemas.microsoft.com/office/drawing/2014/main" val="20001"/>
                    </a:ext>
                  </a:extLst>
                </a:gridCol>
              </a:tblGrid>
              <a:tr h="672348">
                <a:tc>
                  <a:txBody>
                    <a:bodyPr/>
                    <a:lstStyle/>
                    <a:p>
                      <a:r>
                        <a:rPr lang="en-US" sz="1300" b="1" i="1" dirty="0">
                          <a:latin typeface="Segoe UI" panose="020B0502040204020203" pitchFamily="34" charset="0"/>
                          <a:cs typeface="Segoe UI" panose="020B0502040204020203" pitchFamily="34" charset="0"/>
                        </a:rPr>
                        <a:t>Business</a:t>
                      </a:r>
                      <a:r>
                        <a:rPr lang="en-US" sz="1300" b="1" i="1" kern="1200" dirty="0">
                          <a:solidFill>
                            <a:schemeClr val="dk1"/>
                          </a:solidFill>
                          <a:latin typeface="Segoe UI" panose="020B0502040204020203" pitchFamily="34" charset="0"/>
                          <a:ea typeface="+mn-ea"/>
                          <a:cs typeface="Segoe UI" panose="020B0502040204020203" pitchFamily="34" charset="0"/>
                        </a:rPr>
                        <a:t> needs</a:t>
                      </a:r>
                    </a:p>
                    <a:p>
                      <a:r>
                        <a:rPr lang="en-US" sz="1300" b="0" i="0" dirty="0">
                          <a:latin typeface="Segoe UI" panose="020B0502040204020203" pitchFamily="34" charset="0"/>
                          <a:cs typeface="Segoe UI" panose="020B0502040204020203" pitchFamily="34" charset="0"/>
                        </a:rPr>
                        <a:t>(10 minutes)</a:t>
                      </a:r>
                      <a:br>
                        <a:rPr lang="en-US" sz="1300" b="0" i="0" dirty="0">
                          <a:latin typeface="Segoe UI" panose="020B0502040204020203" pitchFamily="34" charset="0"/>
                          <a:cs typeface="Segoe UI" panose="020B0502040204020203" pitchFamily="34" charset="0"/>
                        </a:rPr>
                      </a:br>
                      <a:endParaRPr lang="en-US" sz="1300" b="0" i="0" dirty="0">
                        <a:latin typeface="Segoe UI" panose="020B0502040204020203" pitchFamily="34" charset="0"/>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b="0" dirty="0">
                          <a:solidFill>
                            <a:schemeClr val="bg1"/>
                          </a:solidFill>
                          <a:latin typeface="Segoe UI" panose="020B0502040204020203" pitchFamily="34" charset="0"/>
                          <a:cs typeface="Segoe UI" panose="020B0502040204020203" pitchFamily="34" charset="0"/>
                        </a:rPr>
                        <a:t>Respond to questions outlined in your guide and list the answers on a flipchart.</a:t>
                      </a:r>
                    </a:p>
                    <a:p>
                      <a:endParaRPr lang="en-US" sz="1300" b="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0"/>
                  </a:ext>
                </a:extLst>
              </a:tr>
              <a:tr h="672348">
                <a:tc>
                  <a:txBody>
                    <a:bodyPr/>
                    <a:lstStyle/>
                    <a:p>
                      <a:r>
                        <a:rPr lang="en-US" sz="1300" b="1" i="1" dirty="0">
                          <a:latin typeface="Segoe UI" panose="020B0502040204020203" pitchFamily="34" charset="0"/>
                          <a:cs typeface="Segoe UI" panose="020B0502040204020203" pitchFamily="34" charset="0"/>
                        </a:rPr>
                        <a:t>Design</a:t>
                      </a:r>
                    </a:p>
                    <a:p>
                      <a:pPr marL="0" algn="l" defTabSz="932742" rtl="0" eaLnBrk="1" latinLnBrk="0" hangingPunct="1"/>
                      <a:r>
                        <a:rPr lang="en-US" sz="1300" b="0" i="0" kern="1200" dirty="0">
                          <a:solidFill>
                            <a:schemeClr val="dk1"/>
                          </a:solidFill>
                          <a:latin typeface="Segoe UI" panose="020B0502040204020203" pitchFamily="34" charset="0"/>
                          <a:ea typeface="+mn-ea"/>
                          <a:cs typeface="Segoe UI" panose="020B0502040204020203" pitchFamily="34" charset="0"/>
                        </a:rPr>
                        <a:t>(35 minutes)</a:t>
                      </a:r>
                      <a:br>
                        <a:rPr lang="en-US" sz="1300" b="0" i="0" kern="1200" dirty="0">
                          <a:solidFill>
                            <a:schemeClr val="dk1"/>
                          </a:solidFill>
                          <a:latin typeface="Segoe UI" panose="020B0502040204020203" pitchFamily="34" charset="0"/>
                          <a:ea typeface="+mn-ea"/>
                          <a:cs typeface="Segoe UI" panose="020B0502040204020203" pitchFamily="34" charset="0"/>
                        </a:rPr>
                      </a:br>
                      <a:endParaRPr lang="en-US" sz="1300" b="0" i="0" kern="1200" dirty="0">
                        <a:solidFill>
                          <a:schemeClr val="dk1"/>
                        </a:solidFill>
                        <a:latin typeface="Segoe UI" panose="020B0502040204020203" pitchFamily="34" charset="0"/>
                        <a:ea typeface="+mn-ea"/>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kern="1200" baseline="0" dirty="0">
                          <a:solidFill>
                            <a:schemeClr val="bg1"/>
                          </a:solidFill>
                          <a:latin typeface="Segoe UI" panose="020B0502040204020203" pitchFamily="34" charset="0"/>
                          <a:ea typeface="+mn-ea"/>
                          <a:cs typeface="Segoe UI" panose="020B0502040204020203" pitchFamily="34" charset="0"/>
                        </a:rPr>
                        <a:t>Design a solution for as many of the stated requirements as time allows. Show the solution on a flipchart.</a:t>
                      </a:r>
                    </a:p>
                    <a:p>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1"/>
                  </a:ext>
                </a:extLst>
              </a:tr>
              <a:tr h="1075756">
                <a:tc>
                  <a:txBody>
                    <a:bodyPr/>
                    <a:lstStyle/>
                    <a:p>
                      <a:r>
                        <a:rPr lang="en-US" sz="1300" b="1" i="1" dirty="0">
                          <a:latin typeface="Segoe UI" panose="020B0502040204020203" pitchFamily="34" charset="0"/>
                          <a:cs typeface="Segoe UI" panose="020B0502040204020203" pitchFamily="34" charset="0"/>
                        </a:rPr>
                        <a:t>Prepare</a:t>
                      </a:r>
                    </a:p>
                    <a:p>
                      <a:pPr marL="0" marR="0" indent="0" algn="l" defTabSz="932742" rtl="0" eaLnBrk="1" fontAlgn="auto" latinLnBrk="0" hangingPunct="1">
                        <a:lnSpc>
                          <a:spcPct val="100000"/>
                        </a:lnSpc>
                        <a:spcBef>
                          <a:spcPts val="0"/>
                        </a:spcBef>
                        <a:spcAft>
                          <a:spcPts val="0"/>
                        </a:spcAft>
                        <a:buClrTx/>
                        <a:buSzTx/>
                        <a:buFontTx/>
                        <a:buNone/>
                        <a:tabLst/>
                        <a:defRPr/>
                      </a:pPr>
                      <a:r>
                        <a:rPr lang="en-US" sz="1300" b="0" i="0" kern="1200" dirty="0">
                          <a:solidFill>
                            <a:schemeClr val="dk1"/>
                          </a:solidFill>
                          <a:latin typeface="Segoe UI" panose="020B0502040204020203" pitchFamily="34" charset="0"/>
                          <a:ea typeface="+mn-ea"/>
                          <a:cs typeface="Segoe UI" panose="020B0502040204020203" pitchFamily="34" charset="0"/>
                        </a:rPr>
                        <a:t>(15 minutes)</a:t>
                      </a:r>
                    </a:p>
                    <a:p>
                      <a:endParaRPr lang="en-US" sz="1300" b="1" i="1" dirty="0">
                        <a:latin typeface="Segoe UI" panose="020B0502040204020203" pitchFamily="34" charset="0"/>
                        <a:cs typeface="Segoe UI" panose="020B0502040204020203" pitchFamily="34" charset="0"/>
                      </a:endParaRPr>
                    </a:p>
                  </a:txBody>
                  <a:tcPr marL="67235" marR="67235" marT="33617" marB="33617"/>
                </a:tc>
                <a:tc>
                  <a:txBody>
                    <a:bodyPr/>
                    <a:lstStyle/>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any customer needs that are not addressed with the proposed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the benefits of your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Determine how you will respond to the customer’s objections.</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Prepare for a 15-minute presentation to the customer.</a:t>
                      </a:r>
                      <a:br>
                        <a:rPr lang="en-US" sz="1300" dirty="0">
                          <a:latin typeface="Segoe UI" panose="020B0502040204020203" pitchFamily="34" charset="0"/>
                          <a:cs typeface="Segoe UI" panose="020B0502040204020203" pitchFamily="34" charset="0"/>
                        </a:rPr>
                      </a:br>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2033147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3: Present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062166"/>
            <a:ext cx="10229103" cy="5838521"/>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Present a solution to the target customer in a 15-minute chalk-talk format. </a:t>
            </a:r>
            <a:endParaRPr lang="en-US" sz="3600" dirty="0">
              <a:latin typeface="+mj-lt"/>
            </a:endParaRPr>
          </a:p>
          <a:p>
            <a:pPr>
              <a:lnSpc>
                <a:spcPct val="90000"/>
              </a:lnSpc>
              <a:spcAft>
                <a:spcPts val="600"/>
              </a:spcAft>
            </a:pPr>
            <a:endParaRPr lang="en-US" sz="2400" dirty="0">
              <a:latin typeface="+mj-lt"/>
            </a:endParaRPr>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30 minutes (15 minutes for each team to present and receive feedback) </a:t>
            </a:r>
          </a:p>
          <a:p>
            <a:pPr>
              <a:lnSpc>
                <a:spcPct val="90000"/>
              </a:lnSpc>
              <a:spcAft>
                <a:spcPts val="600"/>
              </a:spcAft>
            </a:pPr>
            <a:endParaRPr lang="en-US" sz="2400" dirty="0">
              <a:latin typeface="+mj-lt"/>
            </a:endParaRPr>
          </a:p>
          <a:p>
            <a:pPr>
              <a:lnSpc>
                <a:spcPct val="90000"/>
              </a:lnSpc>
              <a:spcAft>
                <a:spcPts val="600"/>
              </a:spcAft>
            </a:pPr>
            <a:r>
              <a:rPr lang="en-US" sz="3600" dirty="0">
                <a:latin typeface="+mj-lt"/>
              </a:rPr>
              <a:t>Directions</a:t>
            </a:r>
          </a:p>
          <a:p>
            <a:pPr marL="457200" lvl="0" indent="-457200">
              <a:buFont typeface="+mj-lt"/>
              <a:buAutoNum type="arabicPeriod"/>
            </a:pPr>
            <a:r>
              <a:rPr lang="en-US" sz="2000" dirty="0">
                <a:latin typeface="Segoe UI Semilight" panose="020B0402040204020203" pitchFamily="34" charset="0"/>
                <a:cs typeface="Segoe UI Semilight" panose="020B0402040204020203" pitchFamily="34" charset="0"/>
              </a:rPr>
              <a:t>Pair with another </a:t>
            </a:r>
            <a:r>
              <a:rPr lang="en-US" sz="2000" dirty="0" smtClean="0">
                <a:latin typeface="Segoe UI Semilight" panose="020B0402040204020203" pitchFamily="34" charset="0"/>
                <a:cs typeface="Segoe UI Semilight" panose="020B0402040204020203" pitchFamily="34" charset="0"/>
              </a:rPr>
              <a:t>table.</a:t>
            </a:r>
            <a:endParaRPr lang="en-US" sz="2000" dirty="0">
              <a:latin typeface="Segoe UI Semilight" panose="020B0402040204020203" pitchFamily="34" charset="0"/>
              <a:cs typeface="Segoe UI Semilight" panose="020B0402040204020203" pitchFamily="34" charset="0"/>
            </a:endParaRPr>
          </a:p>
          <a:p>
            <a:pPr marL="457200" lvl="0" indent="-457200">
              <a:buFont typeface="+mj-lt"/>
              <a:buAutoNum type="arabicPeriod"/>
            </a:pPr>
            <a:r>
              <a:rPr lang="en-US" sz="2000" dirty="0">
                <a:latin typeface="Segoe UI Semilight" panose="020B0402040204020203" pitchFamily="34" charset="0"/>
                <a:cs typeface="Segoe UI Semilight" panose="020B0402040204020203" pitchFamily="34" charset="0"/>
              </a:rPr>
              <a:t>One table is the Microsoft team and the other table is the </a:t>
            </a:r>
            <a:r>
              <a:rPr lang="en-US" sz="2000" dirty="0" smtClean="0">
                <a:latin typeface="Segoe UI Semilight" panose="020B0402040204020203" pitchFamily="34" charset="0"/>
                <a:cs typeface="Segoe UI Semilight" panose="020B0402040204020203" pitchFamily="34" charset="0"/>
              </a:rPr>
              <a:t>customer.</a:t>
            </a:r>
            <a:endParaRPr lang="en-US" sz="2000" dirty="0">
              <a:latin typeface="Segoe UI Semilight" panose="020B0402040204020203" pitchFamily="34" charset="0"/>
              <a:cs typeface="Segoe UI Semilight" panose="020B0402040204020203" pitchFamily="34" charset="0"/>
            </a:endParaRPr>
          </a:p>
          <a:p>
            <a:pPr marL="457200" lvl="0" indent="-457200">
              <a:buFont typeface="+mj-lt"/>
              <a:buAutoNum type="arabicPeriod"/>
            </a:pPr>
            <a:r>
              <a:rPr lang="en-US" sz="2000" dirty="0">
                <a:latin typeface="Segoe UI Semilight" panose="020B0402040204020203" pitchFamily="34" charset="0"/>
                <a:cs typeface="Segoe UI Semilight" panose="020B0402040204020203" pitchFamily="34" charset="0"/>
              </a:rPr>
              <a:t>The Microsoft team presents their proposed solution to the </a:t>
            </a:r>
            <a:r>
              <a:rPr lang="en-US" sz="2000" dirty="0" smtClean="0">
                <a:latin typeface="Segoe UI Semilight" panose="020B0402040204020203" pitchFamily="34" charset="0"/>
                <a:cs typeface="Segoe UI Semilight" panose="020B0402040204020203" pitchFamily="34" charset="0"/>
              </a:rPr>
              <a:t>customer.</a:t>
            </a:r>
            <a:endParaRPr lang="en-US" sz="2000" dirty="0">
              <a:latin typeface="Segoe UI Semilight" panose="020B0402040204020203" pitchFamily="34" charset="0"/>
              <a:cs typeface="Segoe UI Semilight" panose="020B0402040204020203" pitchFamily="34" charset="0"/>
            </a:endParaRPr>
          </a:p>
          <a:p>
            <a:pPr marL="457200" lvl="0" indent="-457200">
              <a:buFont typeface="+mj-lt"/>
              <a:buAutoNum type="arabicPeriod"/>
            </a:pPr>
            <a:r>
              <a:rPr lang="en-US" sz="2000" dirty="0">
                <a:latin typeface="Segoe UI Semilight" panose="020B0402040204020203" pitchFamily="34" charset="0"/>
                <a:cs typeface="Segoe UI Semilight" panose="020B0402040204020203" pitchFamily="34" charset="0"/>
              </a:rPr>
              <a:t>The customer asks one of the objections from the list of objections in the case </a:t>
            </a:r>
            <a:r>
              <a:rPr lang="en-US" sz="2000" dirty="0" smtClean="0">
                <a:latin typeface="Segoe UI Semilight" panose="020B0402040204020203" pitchFamily="34" charset="0"/>
                <a:cs typeface="Segoe UI Semilight" panose="020B0402040204020203" pitchFamily="34" charset="0"/>
              </a:rPr>
              <a:t>study.</a:t>
            </a:r>
            <a:endParaRPr lang="en-US" sz="2000" dirty="0">
              <a:latin typeface="Segoe UI Semilight" panose="020B0402040204020203" pitchFamily="34" charset="0"/>
              <a:cs typeface="Segoe UI Semilight" panose="020B0402040204020203" pitchFamily="34" charset="0"/>
            </a:endParaRPr>
          </a:p>
          <a:p>
            <a:pPr marL="457200" lvl="0" indent="-457200">
              <a:buFont typeface="+mj-lt"/>
              <a:buAutoNum type="arabicPeriod"/>
            </a:pPr>
            <a:r>
              <a:rPr lang="en-US" sz="2000" dirty="0">
                <a:latin typeface="Segoe UI Semilight" panose="020B0402040204020203" pitchFamily="34" charset="0"/>
                <a:cs typeface="Segoe UI Semilight" panose="020B0402040204020203" pitchFamily="34" charset="0"/>
              </a:rPr>
              <a:t>The Microsoft team responds to the </a:t>
            </a:r>
            <a:r>
              <a:rPr lang="en-US" sz="2000" dirty="0" smtClean="0">
                <a:latin typeface="Segoe UI Semilight" panose="020B0402040204020203" pitchFamily="34" charset="0"/>
                <a:cs typeface="Segoe UI Semilight" panose="020B0402040204020203" pitchFamily="34" charset="0"/>
              </a:rPr>
              <a:t>objection.</a:t>
            </a:r>
            <a:endParaRPr lang="en-US" sz="2000" dirty="0">
              <a:latin typeface="Segoe UI Semilight" panose="020B0402040204020203" pitchFamily="34" charset="0"/>
              <a:cs typeface="Segoe UI Semilight" panose="020B0402040204020203" pitchFamily="34" charset="0"/>
            </a:endParaRPr>
          </a:p>
          <a:p>
            <a:pPr marL="457200" lvl="0" indent="-457200">
              <a:buFont typeface="+mj-lt"/>
              <a:buAutoNum type="arabicPeriod"/>
            </a:pPr>
            <a:r>
              <a:rPr lang="en-US" sz="2000" dirty="0">
                <a:latin typeface="Segoe UI Semilight" panose="020B0402040204020203" pitchFamily="34" charset="0"/>
                <a:cs typeface="Segoe UI Semilight" panose="020B0402040204020203" pitchFamily="34" charset="0"/>
              </a:rPr>
              <a:t>The customer team gives feedback to the Microsoft </a:t>
            </a:r>
            <a:r>
              <a:rPr lang="en-US" sz="2000" dirty="0" smtClean="0">
                <a:latin typeface="Segoe UI Semilight" panose="020B0402040204020203" pitchFamily="34" charset="0"/>
                <a:cs typeface="Segoe UI Semilight" panose="020B0402040204020203" pitchFamily="34" charset="0"/>
              </a:rPr>
              <a:t>team.</a:t>
            </a:r>
            <a:endParaRPr lang="en-US" sz="2000" strike="sngStrike" dirty="0">
              <a:latin typeface="Segoe UI Semilight" panose="020B0402040204020203" pitchFamily="34" charset="0"/>
              <a:cs typeface="Segoe UI Semilight" panose="020B0402040204020203" pitchFamily="34" charset="0"/>
            </a:endParaRPr>
          </a:p>
          <a:p>
            <a:pPr>
              <a:lnSpc>
                <a:spcPct val="90000"/>
              </a:lnSpc>
              <a:spcAft>
                <a:spcPts val="600"/>
              </a:spcAft>
            </a:pPr>
            <a:endParaRPr lang="en-US" sz="2400"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7172619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Wrap-up</a:t>
            </a:r>
          </a:p>
        </p:txBody>
      </p:sp>
      <p:sp>
        <p:nvSpPr>
          <p:cNvPr id="9" name="TextBox 8">
            <a:extLst>
              <a:ext uri="{FF2B5EF4-FFF2-40B4-BE49-F238E27FC236}">
                <a16:creationId xmlns:a16="http://schemas.microsoft.com/office/drawing/2014/main" id="{0F86F9F9-39B5-4CE6-AF48-9ADAE40EA728}"/>
              </a:ext>
            </a:extLst>
          </p:cNvPr>
          <p:cNvSpPr txBox="1"/>
          <p:nvPr/>
        </p:nvSpPr>
        <p:spPr>
          <a:xfrm>
            <a:off x="269240" y="1784599"/>
            <a:ext cx="10392664" cy="3339376"/>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Identify the preferred solution for the case </a:t>
            </a:r>
            <a:r>
              <a:rPr lang="en-US" sz="2400" dirty="0" smtClean="0">
                <a:latin typeface="Segoe UI Semilight" panose="020B0402040204020203" pitchFamily="34" charset="0"/>
                <a:cs typeface="Segoe UI Semilight" panose="020B0402040204020203" pitchFamily="34" charset="0"/>
              </a:rPr>
              <a:t>study. Identify </a:t>
            </a:r>
            <a:r>
              <a:rPr lang="en-US" sz="2400" dirty="0">
                <a:latin typeface="Segoe UI Semilight" panose="020B0402040204020203" pitchFamily="34" charset="0"/>
                <a:cs typeface="Segoe UI Semilight" panose="020B0402040204020203" pitchFamily="34" charset="0"/>
              </a:rPr>
              <a:t>solutions designed by other </a:t>
            </a:r>
            <a:r>
              <a:rPr lang="en-US" sz="2400" dirty="0" smtClean="0">
                <a:latin typeface="Segoe UI Semilight" panose="020B0402040204020203" pitchFamily="34" charset="0"/>
                <a:cs typeface="Segoe UI Semilight" panose="020B0402040204020203" pitchFamily="34" charset="0"/>
              </a:rPr>
              <a:t>teams.</a:t>
            </a:r>
            <a:endParaRPr lang="en-US" sz="2400" dirty="0">
              <a:latin typeface="Segoe UI Semilight" panose="020B0402040204020203" pitchFamily="34" charset="0"/>
              <a:cs typeface="Segoe UI Semilight" panose="020B0402040204020203" pitchFamily="34" charset="0"/>
            </a:endParaRP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a:t>
            </a:r>
            <a:r>
              <a:rPr lang="en-US" sz="2400" dirty="0" smtClean="0">
                <a:latin typeface="Segoe UI Semilight" panose="020B0402040204020203" pitchFamily="34" charset="0"/>
                <a:cs typeface="Segoe UI Semilight" panose="020B0402040204020203" pitchFamily="34" charset="0"/>
              </a:rPr>
              <a:t>minutes</a:t>
            </a:r>
          </a:p>
          <a:p>
            <a:pPr>
              <a:lnSpc>
                <a:spcPct val="90000"/>
              </a:lnSpc>
              <a:spcAft>
                <a:spcPts val="600"/>
              </a:spcAft>
            </a:pPr>
            <a:endParaRPr lang="en-US" sz="2400"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42399983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7"/>
            <a:ext cx="11653523" cy="3029010"/>
          </a:xfrm>
        </p:spPr>
        <p:txBody>
          <a:bodyPr>
            <a:noAutofit/>
          </a:bodyPr>
          <a:lstStyle/>
          <a:p>
            <a:pPr lvl="1"/>
            <a:r>
              <a:rPr lang="en-US" sz="2800" dirty="0">
                <a:solidFill>
                  <a:schemeClr val="tx1"/>
                </a:solidFill>
                <a:latin typeface="Segoe UI Semilight" panose="020B0402040204020203" pitchFamily="34" charset="0"/>
                <a:cs typeface="Segoe UI Semilight" panose="020B0402040204020203" pitchFamily="34" charset="0"/>
              </a:rPr>
              <a:t>Mirand Lark, General Manager, Contoso Ltd </a:t>
            </a:r>
          </a:p>
          <a:p>
            <a:pPr lvl="1"/>
            <a:endParaRPr lang="en-US" sz="2800" dirty="0">
              <a:solidFill>
                <a:schemeClr val="tx1"/>
              </a:solidFill>
              <a:latin typeface="Segoe UI Semilight" panose="020B0402040204020203" pitchFamily="34" charset="0"/>
              <a:cs typeface="Segoe UI Semilight" panose="020B0402040204020203" pitchFamily="34" charset="0"/>
            </a:endParaRPr>
          </a:p>
          <a:p>
            <a:pPr lvl="1"/>
            <a:r>
              <a:rPr lang="en-US" sz="2800" dirty="0">
                <a:solidFill>
                  <a:schemeClr val="tx1"/>
                </a:solidFill>
                <a:latin typeface="Segoe UI Semilight" panose="020B0402040204020203" pitchFamily="34" charset="0"/>
                <a:cs typeface="Segoe UI Semilight" panose="020B0402040204020203" pitchFamily="34" charset="0"/>
              </a:rPr>
              <a:t>The primary audience is business decision makers and technology decision makers</a:t>
            </a:r>
          </a:p>
          <a:p>
            <a:pPr lvl="1"/>
            <a:endParaRPr lang="en-US" sz="2800" dirty="0">
              <a:solidFill>
                <a:schemeClr val="tx1"/>
              </a:solidFill>
              <a:latin typeface="Segoe UI Semilight" panose="020B0402040204020203" pitchFamily="34" charset="0"/>
              <a:cs typeface="Segoe UI Semilight" panose="020B0402040204020203" pitchFamily="34" charset="0"/>
            </a:endParaRPr>
          </a:p>
          <a:p>
            <a:pPr lvl="1"/>
            <a:r>
              <a:rPr lang="en-US" sz="2800" dirty="0">
                <a:solidFill>
                  <a:schemeClr val="tx1"/>
                </a:solidFill>
                <a:latin typeface="Segoe UI Semilight" panose="020B0402040204020203" pitchFamily="34" charset="0"/>
                <a:cs typeface="Segoe UI Semilight" panose="020B0402040204020203" pitchFamily="34" charset="0"/>
              </a:rPr>
              <a:t>Usually we talk to the Infrastructure Managers who report into the CIOs, or to application sponsors (like a VP LOB, CMO) or to those that represent the Business Unit IT or developers that report into application sponsors</a:t>
            </a:r>
            <a:endParaRPr lang="en-US" sz="28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target audience</a:t>
            </a:r>
            <a:r>
              <a:rPr lang="en-US" dirty="0">
                <a:solidFill>
                  <a:schemeClr val="tx1"/>
                </a:solidFill>
                <a:latin typeface="Segoe UI" panose="020B0502040204020203" pitchFamily="34" charset="0"/>
              </a:rPr>
              <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4" name="Graphic 3" descr="Preferred audience icon">
            <a:extLst>
              <a:ext uri="{FF2B5EF4-FFF2-40B4-BE49-F238E27FC236}">
                <a16:creationId xmlns:a16="http://schemas.microsoft.com/office/drawing/2014/main" id="{9C0CD5A0-63D4-43A1-8AF5-7C5BF483928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4883309" y="4662750"/>
            <a:ext cx="2425382" cy="2425382"/>
          </a:xfrm>
          <a:prstGeom prst="rect">
            <a:avLst/>
          </a:prstGeom>
        </p:spPr>
      </p:pic>
    </p:spTree>
    <p:extLst>
      <p:ext uri="{BB962C8B-B14F-4D97-AF65-F5344CB8AC3E}">
        <p14:creationId xmlns:p14="http://schemas.microsoft.com/office/powerpoint/2010/main" val="5861551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rchitecture diagram of the preferred solution. Mobile and web apps connect APIs and Azure Functions Proxies, secured by Azure AD, with application secrets stored in Key Vault. Redis Cache is used to improve application performance, and data is stored in SQL Server and Azure Blob Storage. PowerApps and Flow are used to enable business users to build mobile and web (CRUD) applications." title="Preferred solution architecture">
            <a:extLst>
              <a:ext uri="{FF2B5EF4-FFF2-40B4-BE49-F238E27FC236}">
                <a16:creationId xmlns:a16="http://schemas.microsoft.com/office/drawing/2014/main" id="{DEDDF325-A96A-4482-9103-AC8CD5AD4972}"/>
              </a:ext>
            </a:extLst>
          </p:cNvPr>
          <p:cNvPicPr>
            <a:picLocks noChangeAspect="1"/>
          </p:cNvPicPr>
          <p:nvPr/>
        </p:nvPicPr>
        <p:blipFill>
          <a:blip r:embed="rId3"/>
          <a:stretch>
            <a:fillRect/>
          </a:stretch>
        </p:blipFill>
        <p:spPr>
          <a:xfrm>
            <a:off x="992777" y="1046161"/>
            <a:ext cx="10206446" cy="5666291"/>
          </a:xfrm>
          <a:prstGeom prst="rect">
            <a:avLst/>
          </a:prstGeom>
        </p:spPr>
      </p:pic>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r>
              <a:rPr lang="en-US" dirty="0">
                <a:solidFill>
                  <a:schemeClr val="tx1"/>
                </a:solidFill>
                <a:latin typeface="Segoe UI" panose="020B0502040204020203" pitchFamily="34" charset="0"/>
              </a:rPr>
              <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27268960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40" y="1189177"/>
            <a:ext cx="6379689" cy="5432182"/>
          </a:xfrm>
        </p:spPr>
        <p:txBody>
          <a:bodyPr>
            <a:normAutofit/>
          </a:bodyPr>
          <a:lstStyle/>
          <a:p>
            <a:pPr marL="0" indent="0">
              <a:buNone/>
            </a:pPr>
            <a:r>
              <a:rPr lang="en-US" sz="3600" dirty="0">
                <a:solidFill>
                  <a:schemeClr val="tx1"/>
                </a:solidFill>
                <a:latin typeface="+mj-lt"/>
              </a:rPr>
              <a:t>Mobile </a:t>
            </a:r>
            <a:r>
              <a:rPr lang="en-US" sz="3600" dirty="0" smtClean="0">
                <a:solidFill>
                  <a:schemeClr val="tx1"/>
                </a:solidFill>
                <a:latin typeface="+mj-lt"/>
              </a:rPr>
              <a:t>and </a:t>
            </a:r>
            <a:r>
              <a:rPr lang="en-US" sz="3600" dirty="0">
                <a:solidFill>
                  <a:schemeClr val="tx1"/>
                </a:solidFill>
                <a:latin typeface="+mj-lt"/>
              </a:rPr>
              <a:t>Web </a:t>
            </a:r>
            <a:r>
              <a:rPr lang="en-US" sz="3600" dirty="0" smtClean="0">
                <a:solidFill>
                  <a:schemeClr val="tx1"/>
                </a:solidFill>
                <a:latin typeface="+mj-lt"/>
              </a:rPr>
              <a:t>Applications</a:t>
            </a:r>
            <a:br>
              <a:rPr lang="en-US" sz="3600" dirty="0" smtClean="0">
                <a:solidFill>
                  <a:schemeClr val="tx1"/>
                </a:solidFill>
                <a:latin typeface="+mj-lt"/>
              </a:rPr>
            </a:br>
            <a:endParaRPr lang="en-US" sz="2000" dirty="0">
              <a:solidFill>
                <a:schemeClr val="tx1"/>
              </a:solidFill>
              <a:latin typeface="+mj-lt"/>
            </a:endParaRPr>
          </a:p>
          <a:p>
            <a:r>
              <a:rPr lang="en-US" sz="2600" dirty="0">
                <a:solidFill>
                  <a:schemeClr val="tx1"/>
                </a:solidFill>
                <a:latin typeface="Segoe UI Semilight" panose="020B0402040204020203" pitchFamily="34" charset="0"/>
                <a:cs typeface="Segoe UI Semilight" panose="020B0402040204020203" pitchFamily="34" charset="0"/>
              </a:rPr>
              <a:t>Build mobile with </a:t>
            </a:r>
            <a:r>
              <a:rPr lang="en-US" sz="2600" dirty="0" err="1" smtClean="0">
                <a:solidFill>
                  <a:schemeClr val="tx1"/>
                </a:solidFill>
                <a:latin typeface="Segoe UI Semilight" panose="020B0402040204020203" pitchFamily="34" charset="0"/>
                <a:cs typeface="Segoe UI Semilight" panose="020B0402040204020203" pitchFamily="34" charset="0"/>
              </a:rPr>
              <a:t>Xamarin</a:t>
            </a:r>
            <a:endParaRPr lang="en-US" sz="2600" dirty="0">
              <a:solidFill>
                <a:schemeClr val="tx1"/>
              </a:solidFill>
              <a:latin typeface="Segoe UI Semilight" panose="020B0402040204020203" pitchFamily="34" charset="0"/>
              <a:cs typeface="Segoe UI Semilight" panose="020B0402040204020203" pitchFamily="34" charset="0"/>
            </a:endParaRPr>
          </a:p>
          <a:p>
            <a:r>
              <a:rPr lang="en-US" sz="2600" dirty="0">
                <a:solidFill>
                  <a:schemeClr val="tx1"/>
                </a:solidFill>
                <a:latin typeface="Segoe UI Semilight" panose="020B0402040204020203" pitchFamily="34" charset="0"/>
                <a:cs typeface="Segoe UI Semilight" panose="020B0402040204020203" pitchFamily="34" charset="0"/>
              </a:rPr>
              <a:t>Use an API App for the </a:t>
            </a:r>
            <a:r>
              <a:rPr lang="en-US" sz="2600" dirty="0" smtClean="0">
                <a:solidFill>
                  <a:schemeClr val="tx1"/>
                </a:solidFill>
                <a:latin typeface="Segoe UI Semilight" panose="020B0402040204020203" pitchFamily="34" charset="0"/>
                <a:cs typeface="Segoe UI Semilight" panose="020B0402040204020203" pitchFamily="34" charset="0"/>
              </a:rPr>
              <a:t>back-end</a:t>
            </a:r>
            <a:endParaRPr lang="en-US" sz="2600" dirty="0">
              <a:solidFill>
                <a:schemeClr val="tx1"/>
              </a:solidFill>
              <a:latin typeface="Segoe UI Semilight" panose="020B0402040204020203" pitchFamily="34" charset="0"/>
              <a:cs typeface="Segoe UI Semilight" panose="020B0402040204020203" pitchFamily="34" charset="0"/>
            </a:endParaRPr>
          </a:p>
          <a:p>
            <a:r>
              <a:rPr lang="en-US" sz="2600" dirty="0">
                <a:solidFill>
                  <a:schemeClr val="tx1"/>
                </a:solidFill>
                <a:latin typeface="Segoe UI Semilight" panose="020B0402040204020203" pitchFamily="34" charset="0"/>
                <a:cs typeface="Segoe UI Semilight" panose="020B0402040204020203" pitchFamily="34" charset="0"/>
              </a:rPr>
              <a:t>Host web site with a Web </a:t>
            </a:r>
            <a:r>
              <a:rPr lang="en-US" sz="2600" dirty="0" smtClean="0">
                <a:solidFill>
                  <a:schemeClr val="tx1"/>
                </a:solidFill>
                <a:latin typeface="Segoe UI Semilight" panose="020B0402040204020203" pitchFamily="34" charset="0"/>
                <a:cs typeface="Segoe UI Semilight" panose="020B0402040204020203" pitchFamily="34" charset="0"/>
              </a:rPr>
              <a:t>App</a:t>
            </a:r>
            <a:endParaRPr lang="en-US" sz="2600" dirty="0">
              <a:solidFill>
                <a:schemeClr val="tx1"/>
              </a:solidFill>
              <a:latin typeface="Segoe UI Semilight" panose="020B0402040204020203" pitchFamily="34" charset="0"/>
              <a:cs typeface="Segoe UI Semilight" panose="020B0402040204020203" pitchFamily="34" charset="0"/>
            </a:endParaRPr>
          </a:p>
          <a:p>
            <a:r>
              <a:rPr lang="en-US" sz="2600" dirty="0">
                <a:solidFill>
                  <a:schemeClr val="tx1"/>
                </a:solidFill>
                <a:latin typeface="Segoe UI Semilight" panose="020B0402040204020203" pitchFamily="34" charset="0"/>
                <a:cs typeface="Segoe UI Semilight" panose="020B0402040204020203" pitchFamily="34" charset="0"/>
              </a:rPr>
              <a:t>Use Azure Functions Proxies</a:t>
            </a:r>
          </a:p>
          <a:p>
            <a:pPr marL="0" indent="0">
              <a:spcAft>
                <a:spcPts val="882"/>
              </a:spcAft>
              <a:buNone/>
            </a:pPr>
            <a:endParaRPr lang="en-US" sz="18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r>
              <a:rPr lang="en-US" dirty="0">
                <a:solidFill>
                  <a:schemeClr val="tx1"/>
                </a:solidFill>
                <a:latin typeface="Segoe UI" panose="020B0502040204020203" pitchFamily="34" charset="0"/>
              </a:rPr>
              <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5" name="Picture 4" descr="Web App logo">
            <a:extLst>
              <a:ext uri="{FF2B5EF4-FFF2-40B4-BE49-F238E27FC236}">
                <a16:creationId xmlns:a16="http://schemas.microsoft.com/office/drawing/2014/main" id="{46D44F2C-8E3B-403A-8D1D-D06731584748}"/>
              </a:ext>
            </a:extLst>
          </p:cNvPr>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5795412" y="5126077"/>
            <a:ext cx="1325989" cy="1325989"/>
          </a:xfrm>
          <a:prstGeom prst="rect">
            <a:avLst/>
          </a:prstGeom>
        </p:spPr>
      </p:pic>
      <p:pic>
        <p:nvPicPr>
          <p:cNvPr id="7" name="Picture 6" descr="API app logo">
            <a:extLst>
              <a:ext uri="{FF2B5EF4-FFF2-40B4-BE49-F238E27FC236}">
                <a16:creationId xmlns:a16="http://schemas.microsoft.com/office/drawing/2014/main" id="{86E92380-47EA-433A-B5A3-34E72F2C4236}"/>
              </a:ext>
            </a:extLst>
          </p:cNvPr>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3387373" y="5126077"/>
            <a:ext cx="1325989" cy="1325989"/>
          </a:xfrm>
          <a:prstGeom prst="rect">
            <a:avLst/>
          </a:prstGeom>
        </p:spPr>
      </p:pic>
      <p:pic>
        <p:nvPicPr>
          <p:cNvPr id="9" name="Picture 8" descr="Xamarin logo">
            <a:extLst>
              <a:ext uri="{FF2B5EF4-FFF2-40B4-BE49-F238E27FC236}">
                <a16:creationId xmlns:a16="http://schemas.microsoft.com/office/drawing/2014/main" id="{478DE890-B711-460F-AFC1-5239F05E5C6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7691" y="4897915"/>
            <a:ext cx="1990744" cy="1782312"/>
          </a:xfrm>
          <a:prstGeom prst="rect">
            <a:avLst/>
          </a:prstGeom>
        </p:spPr>
      </p:pic>
      <p:pic>
        <p:nvPicPr>
          <p:cNvPr id="6" name="Picture 5" descr="Mobile device running the PolicyConnect mobile app" title="Mobile device">
            <a:extLst>
              <a:ext uri="{FF2B5EF4-FFF2-40B4-BE49-F238E27FC236}">
                <a16:creationId xmlns:a16="http://schemas.microsoft.com/office/drawing/2014/main" id="{67A62A82-E761-4BD6-B1A0-4368761DCBE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59513" y="589540"/>
            <a:ext cx="3310423" cy="5908476"/>
          </a:xfrm>
          <a:prstGeom prst="rect">
            <a:avLst/>
          </a:prstGeom>
        </p:spPr>
      </p:pic>
    </p:spTree>
    <p:extLst>
      <p:ext uri="{BB962C8B-B14F-4D97-AF65-F5344CB8AC3E}">
        <p14:creationId xmlns:p14="http://schemas.microsoft.com/office/powerpoint/2010/main" val="23714389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40" y="1189177"/>
            <a:ext cx="9541032" cy="2459233"/>
          </a:xfrm>
        </p:spPr>
        <p:txBody>
          <a:bodyPr>
            <a:normAutofit/>
          </a:bodyPr>
          <a:lstStyle/>
          <a:p>
            <a:pPr marL="0" indent="0">
              <a:buNone/>
            </a:pPr>
            <a:r>
              <a:rPr lang="en-US" sz="3600" dirty="0">
                <a:solidFill>
                  <a:schemeClr val="tx1"/>
                </a:solidFill>
                <a:latin typeface="+mj-lt"/>
              </a:rPr>
              <a:t>Mobile </a:t>
            </a:r>
            <a:r>
              <a:rPr lang="en-US" sz="3600" dirty="0" smtClean="0">
                <a:solidFill>
                  <a:schemeClr val="tx1"/>
                </a:solidFill>
                <a:latin typeface="+mj-lt"/>
              </a:rPr>
              <a:t>and </a:t>
            </a:r>
            <a:r>
              <a:rPr lang="en-US" sz="3600" dirty="0">
                <a:solidFill>
                  <a:schemeClr val="tx1"/>
                </a:solidFill>
                <a:latin typeface="+mj-lt"/>
              </a:rPr>
              <a:t>Web </a:t>
            </a:r>
            <a:r>
              <a:rPr lang="en-US" sz="3600" dirty="0" smtClean="0">
                <a:solidFill>
                  <a:schemeClr val="tx1"/>
                </a:solidFill>
                <a:latin typeface="+mj-lt"/>
              </a:rPr>
              <a:t>Applications</a:t>
            </a:r>
            <a:br>
              <a:rPr lang="en-US" sz="3600" dirty="0" smtClean="0">
                <a:solidFill>
                  <a:schemeClr val="tx1"/>
                </a:solidFill>
                <a:latin typeface="+mj-lt"/>
              </a:rPr>
            </a:br>
            <a:endParaRPr lang="en-US" sz="2000" dirty="0">
              <a:solidFill>
                <a:schemeClr val="tx1"/>
              </a:solidFill>
              <a:cs typeface="Segoe UI Semilight" panose="020B0402040204020203" pitchFamily="34" charset="0"/>
            </a:endParaRPr>
          </a:p>
          <a:p>
            <a:r>
              <a:rPr lang="en-US" sz="2800" dirty="0" smtClean="0">
                <a:solidFill>
                  <a:schemeClr val="tx1"/>
                </a:solidFill>
                <a:latin typeface="Segoe UI Semilight" panose="020B0402040204020203" pitchFamily="34" charset="0"/>
                <a:cs typeface="Segoe UI Semilight" panose="020B0402040204020203" pitchFamily="34" charset="0"/>
              </a:rPr>
              <a:t>Use </a:t>
            </a:r>
            <a:r>
              <a:rPr lang="en-US" sz="2800" dirty="0">
                <a:solidFill>
                  <a:schemeClr val="tx1"/>
                </a:solidFill>
                <a:latin typeface="Segoe UI Semilight" panose="020B0402040204020203" pitchFamily="34" charset="0"/>
                <a:cs typeface="Segoe UI Semilight" panose="020B0402040204020203" pitchFamily="34" charset="0"/>
              </a:rPr>
              <a:t>Key Vault to store sensitive application secrets like database connection strings</a:t>
            </a:r>
            <a:endParaRPr lang="en-US" sz="28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r>
              <a:rPr lang="en-US" dirty="0">
                <a:solidFill>
                  <a:schemeClr val="tx1"/>
                </a:solidFill>
                <a:latin typeface="Segoe UI" panose="020B0502040204020203" pitchFamily="34" charset="0"/>
              </a:rPr>
              <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7" name="Picture 6" descr="Key Vault with secrets">
            <a:extLst>
              <a:ext uri="{FF2B5EF4-FFF2-40B4-BE49-F238E27FC236}">
                <a16:creationId xmlns:a16="http://schemas.microsoft.com/office/drawing/2014/main" id="{AC363439-94E4-4C4A-B75F-D28ED4AFEFE8}"/>
              </a:ext>
            </a:extLst>
          </p:cNvPr>
          <p:cNvPicPr>
            <a:picLocks noChangeAspect="1"/>
          </p:cNvPicPr>
          <p:nvPr/>
        </p:nvPicPr>
        <p:blipFill>
          <a:blip r:embed="rId3"/>
          <a:stretch>
            <a:fillRect/>
          </a:stretch>
        </p:blipFill>
        <p:spPr>
          <a:xfrm>
            <a:off x="1190864" y="3177225"/>
            <a:ext cx="9810272" cy="3197003"/>
          </a:xfrm>
          <a:prstGeom prst="rect">
            <a:avLst/>
          </a:prstGeom>
        </p:spPr>
      </p:pic>
    </p:spTree>
    <p:extLst>
      <p:ext uri="{BB962C8B-B14F-4D97-AF65-F5344CB8AC3E}">
        <p14:creationId xmlns:p14="http://schemas.microsoft.com/office/powerpoint/2010/main" val="23180117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24396" y="1189177"/>
            <a:ext cx="6663471" cy="3768801"/>
          </a:xfrm>
        </p:spPr>
        <p:txBody>
          <a:bodyPr>
            <a:normAutofit/>
          </a:bodyPr>
          <a:lstStyle/>
          <a:p>
            <a:pPr marL="0" indent="0">
              <a:buNone/>
            </a:pPr>
            <a:r>
              <a:rPr lang="en-US" sz="3600" dirty="0">
                <a:solidFill>
                  <a:schemeClr val="tx1"/>
                </a:solidFill>
                <a:latin typeface="+mj-lt"/>
              </a:rPr>
              <a:t>Data </a:t>
            </a:r>
            <a:r>
              <a:rPr lang="en-US" sz="3600" dirty="0" smtClean="0">
                <a:solidFill>
                  <a:schemeClr val="tx1"/>
                </a:solidFill>
                <a:latin typeface="+mj-lt"/>
              </a:rPr>
              <a:t>Management</a:t>
            </a:r>
            <a:br>
              <a:rPr lang="en-US" sz="3600" dirty="0" smtClean="0">
                <a:solidFill>
                  <a:schemeClr val="tx1"/>
                </a:solidFill>
                <a:latin typeface="+mj-lt"/>
              </a:rPr>
            </a:br>
            <a:endParaRPr lang="en-US" sz="2000" dirty="0" smtClean="0">
              <a:solidFill>
                <a:schemeClr val="tx1"/>
              </a:solidFill>
              <a:latin typeface="+mj-lt"/>
            </a:endParaRPr>
          </a:p>
          <a:p>
            <a:r>
              <a:rPr lang="en-US" sz="2800" dirty="0" smtClean="0">
                <a:solidFill>
                  <a:schemeClr val="tx1"/>
                </a:solidFill>
                <a:latin typeface="Segoe UI Semilight" panose="020B0402040204020203" pitchFamily="34" charset="0"/>
                <a:cs typeface="Segoe UI Semilight" panose="020B0402040204020203" pitchFamily="34" charset="0"/>
              </a:rPr>
              <a:t>Migrate </a:t>
            </a:r>
            <a:r>
              <a:rPr lang="en-US" sz="2800" dirty="0">
                <a:solidFill>
                  <a:schemeClr val="tx1"/>
                </a:solidFill>
                <a:latin typeface="Segoe UI Semilight" panose="020B0402040204020203" pitchFamily="34" charset="0"/>
                <a:cs typeface="Segoe UI Semilight" panose="020B0402040204020203" pitchFamily="34" charset="0"/>
              </a:rPr>
              <a:t>database to Azure SQL using</a:t>
            </a:r>
            <a:r>
              <a:rPr lang="en-US" sz="2800" dirty="0" smtClean="0">
                <a:solidFill>
                  <a:schemeClr val="tx1"/>
                </a:solidFill>
                <a:latin typeface="Segoe UI Semilight" panose="020B0402040204020203" pitchFamily="34" charset="0"/>
                <a:cs typeface="Segoe UI Semilight" panose="020B0402040204020203" pitchFamily="34" charset="0"/>
              </a:rPr>
              <a:t>:</a:t>
            </a:r>
            <a:r>
              <a:rPr lang="en-US" sz="2400" dirty="0">
                <a:solidFill>
                  <a:schemeClr val="tx1"/>
                </a:solidFill>
                <a:latin typeface="Segoe UI Semilight" panose="020B0402040204020203" pitchFamily="34" charset="0"/>
                <a:cs typeface="Segoe UI Semilight" panose="020B0402040204020203" pitchFamily="34" charset="0"/>
              </a:rPr>
              <a:t/>
            </a:r>
            <a:br>
              <a:rPr lang="en-US" sz="2400" dirty="0">
                <a:solidFill>
                  <a:schemeClr val="tx1"/>
                </a:solidFill>
                <a:latin typeface="Segoe UI Semilight" panose="020B0402040204020203" pitchFamily="34" charset="0"/>
                <a:cs typeface="Segoe UI Semilight" panose="020B0402040204020203" pitchFamily="34" charset="0"/>
              </a:rPr>
            </a:br>
            <a:r>
              <a:rPr lang="en-US" sz="2400" dirty="0" smtClean="0">
                <a:solidFill>
                  <a:schemeClr val="tx1"/>
                </a:solidFill>
                <a:latin typeface="Segoe UI Semilight" panose="020B0402040204020203" pitchFamily="34" charset="0"/>
                <a:cs typeface="Segoe UI Semilight" panose="020B0402040204020203" pitchFamily="34" charset="0"/>
              </a:rPr>
              <a:t>SQL </a:t>
            </a:r>
            <a:r>
              <a:rPr lang="en-US" sz="2400" dirty="0">
                <a:solidFill>
                  <a:schemeClr val="tx1"/>
                </a:solidFill>
                <a:latin typeface="Segoe UI Semilight" panose="020B0402040204020203" pitchFamily="34" charset="0"/>
                <a:cs typeface="Segoe UI Semilight" panose="020B0402040204020203" pitchFamily="34" charset="0"/>
              </a:rPr>
              <a:t>Server Data Tools (SSDT) for Visual</a:t>
            </a:r>
            <a:br>
              <a:rPr lang="en-US" sz="2400" dirty="0">
                <a:solidFill>
                  <a:schemeClr val="tx1"/>
                </a:solidFill>
                <a:latin typeface="Segoe UI Semilight" panose="020B0402040204020203" pitchFamily="34" charset="0"/>
                <a:cs typeface="Segoe UI Semilight" panose="020B0402040204020203" pitchFamily="34" charset="0"/>
              </a:rPr>
            </a:br>
            <a:r>
              <a:rPr lang="en-US" sz="2400" dirty="0">
                <a:solidFill>
                  <a:schemeClr val="tx1"/>
                </a:solidFill>
                <a:latin typeface="Segoe UI Semilight" panose="020B0402040204020203" pitchFamily="34" charset="0"/>
                <a:cs typeface="Segoe UI Semilight" panose="020B0402040204020203" pitchFamily="34" charset="0"/>
              </a:rPr>
              <a:t>		       </a:t>
            </a:r>
            <a:r>
              <a:rPr lang="en-US" sz="2400" b="1" dirty="0" smtClean="0">
                <a:solidFill>
                  <a:schemeClr val="tx1"/>
                </a:solidFill>
                <a:latin typeface="Segoe UI Semilight" panose="020B0402040204020203" pitchFamily="34" charset="0"/>
                <a:cs typeface="Segoe UI Semilight" panose="020B0402040204020203" pitchFamily="34" charset="0"/>
              </a:rPr>
              <a:t>or</a:t>
            </a:r>
          </a:p>
          <a:p>
            <a:pPr marL="336145" lvl="1" indent="0">
              <a:buNone/>
            </a:pPr>
            <a:r>
              <a:rPr lang="en-US" sz="2400" dirty="0" smtClean="0">
                <a:solidFill>
                  <a:schemeClr val="tx1"/>
                </a:solidFill>
                <a:latin typeface="Segoe UI Semilight" panose="020B0402040204020203" pitchFamily="34" charset="0"/>
                <a:cs typeface="Segoe UI Semilight" panose="020B0402040204020203" pitchFamily="34" charset="0"/>
              </a:rPr>
              <a:t>SQL </a:t>
            </a:r>
            <a:r>
              <a:rPr lang="en-US" sz="2400" dirty="0">
                <a:solidFill>
                  <a:schemeClr val="tx1"/>
                </a:solidFill>
                <a:latin typeface="Segoe UI Semilight" panose="020B0402040204020203" pitchFamily="34" charset="0"/>
                <a:cs typeface="Segoe UI Semilight" panose="020B0402040204020203" pitchFamily="34" charset="0"/>
              </a:rPr>
              <a:t>Azure Migration Wizard (SAMW)</a:t>
            </a:r>
            <a:br>
              <a:rPr lang="en-US" sz="2400" dirty="0">
                <a:solidFill>
                  <a:schemeClr val="tx1"/>
                </a:solidFill>
                <a:latin typeface="Segoe UI Semilight" panose="020B0402040204020203" pitchFamily="34" charset="0"/>
                <a:cs typeface="Segoe UI Semilight" panose="020B0402040204020203" pitchFamily="34" charset="0"/>
              </a:rPr>
            </a:br>
            <a:r>
              <a:rPr lang="en-US" sz="2400" dirty="0">
                <a:solidFill>
                  <a:schemeClr val="tx1"/>
                </a:solidFill>
                <a:latin typeface="Segoe UI Semilight" panose="020B0402040204020203" pitchFamily="34" charset="0"/>
                <a:cs typeface="Segoe UI Semilight" panose="020B0402040204020203" pitchFamily="34" charset="0"/>
              </a:rPr>
              <a:t>		       </a:t>
            </a:r>
            <a:r>
              <a:rPr lang="en-US" sz="2400" b="1" dirty="0" smtClean="0">
                <a:solidFill>
                  <a:schemeClr val="tx1"/>
                </a:solidFill>
                <a:latin typeface="Segoe UI Semilight" panose="020B0402040204020203" pitchFamily="34" charset="0"/>
                <a:cs typeface="Segoe UI Semilight" panose="020B0402040204020203" pitchFamily="34" charset="0"/>
              </a:rPr>
              <a:t>or</a:t>
            </a:r>
          </a:p>
          <a:p>
            <a:pPr marL="336145" lvl="1" indent="0">
              <a:buNone/>
            </a:pPr>
            <a:r>
              <a:rPr lang="en-US" sz="2400" dirty="0" smtClean="0">
                <a:solidFill>
                  <a:schemeClr val="tx1"/>
                </a:solidFill>
                <a:latin typeface="Segoe UI Semilight" panose="020B0402040204020203" pitchFamily="34" charset="0"/>
                <a:cs typeface="Segoe UI Semilight" panose="020B0402040204020203" pitchFamily="34" charset="0"/>
              </a:rPr>
              <a:t>SQL </a:t>
            </a:r>
            <a:r>
              <a:rPr lang="en-US" sz="2400" dirty="0">
                <a:solidFill>
                  <a:schemeClr val="tx1"/>
                </a:solidFill>
                <a:latin typeface="Segoe UI Semilight" panose="020B0402040204020203" pitchFamily="34" charset="0"/>
                <a:cs typeface="Segoe UI Semilight" panose="020B0402040204020203" pitchFamily="34" charset="0"/>
              </a:rPr>
              <a:t>Server Management Studio (SSMS)</a:t>
            </a:r>
            <a:endParaRPr lang="en-US" sz="24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r>
              <a:rPr lang="en-US" dirty="0">
                <a:solidFill>
                  <a:schemeClr val="tx1"/>
                </a:solidFill>
                <a:latin typeface="Segoe UI" panose="020B0502040204020203" pitchFamily="34" charset="0"/>
              </a:rPr>
              <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9" name="Picture 8" descr="SQL Azure Migration Wizard results screen" title="Database migration results screen">
            <a:extLst>
              <a:ext uri="{FF2B5EF4-FFF2-40B4-BE49-F238E27FC236}">
                <a16:creationId xmlns:a16="http://schemas.microsoft.com/office/drawing/2014/main" id="{A9EC0276-46D4-42F7-8BB1-DC051C062266}"/>
              </a:ext>
            </a:extLst>
          </p:cNvPr>
          <p:cNvPicPr/>
          <p:nvPr/>
        </p:nvPicPr>
        <p:blipFill>
          <a:blip r:embed="rId3"/>
          <a:stretch>
            <a:fillRect/>
          </a:stretch>
        </p:blipFill>
        <p:spPr>
          <a:xfrm>
            <a:off x="6896631" y="1189176"/>
            <a:ext cx="5073293" cy="4754150"/>
          </a:xfrm>
          <a:prstGeom prst="rect">
            <a:avLst/>
          </a:prstGeom>
        </p:spPr>
      </p:pic>
      <p:pic>
        <p:nvPicPr>
          <p:cNvPr id="6" name="Picture 5" descr="SQL Server to Azure SQL Database migration" title="Database migration">
            <a:extLst>
              <a:ext uri="{FF2B5EF4-FFF2-40B4-BE49-F238E27FC236}">
                <a16:creationId xmlns:a16="http://schemas.microsoft.com/office/drawing/2014/main" id="{5A922C93-3A76-4EC1-B7A3-95E07455BD18}"/>
              </a:ext>
            </a:extLst>
          </p:cNvPr>
          <p:cNvPicPr>
            <a:picLocks noChangeAspect="1"/>
          </p:cNvPicPr>
          <p:nvPr/>
        </p:nvPicPr>
        <p:blipFill>
          <a:blip r:embed="rId4"/>
          <a:stretch>
            <a:fillRect/>
          </a:stretch>
        </p:blipFill>
        <p:spPr>
          <a:xfrm>
            <a:off x="619432" y="4519830"/>
            <a:ext cx="4842387" cy="1886426"/>
          </a:xfrm>
          <a:prstGeom prst="rect">
            <a:avLst/>
          </a:prstGeom>
        </p:spPr>
      </p:pic>
    </p:spTree>
    <p:extLst>
      <p:ext uri="{BB962C8B-B14F-4D97-AF65-F5344CB8AC3E}">
        <p14:creationId xmlns:p14="http://schemas.microsoft.com/office/powerpoint/2010/main" val="36251972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40" y="1189177"/>
            <a:ext cx="9196408" cy="1976761"/>
          </a:xfrm>
        </p:spPr>
        <p:txBody>
          <a:bodyPr>
            <a:normAutofit/>
          </a:bodyPr>
          <a:lstStyle/>
          <a:p>
            <a:pPr marL="0" indent="0">
              <a:buNone/>
            </a:pPr>
            <a:r>
              <a:rPr lang="en-US" sz="3600" dirty="0">
                <a:solidFill>
                  <a:schemeClr val="tx1"/>
                </a:solidFill>
                <a:latin typeface="+mj-lt"/>
              </a:rPr>
              <a:t>Data </a:t>
            </a:r>
            <a:r>
              <a:rPr lang="en-US" sz="3600" dirty="0" smtClean="0">
                <a:solidFill>
                  <a:schemeClr val="tx1"/>
                </a:solidFill>
                <a:latin typeface="+mj-lt"/>
              </a:rPr>
              <a:t>management</a:t>
            </a:r>
            <a:br>
              <a:rPr lang="en-US" sz="3600" dirty="0" smtClean="0">
                <a:solidFill>
                  <a:schemeClr val="tx1"/>
                </a:solidFill>
                <a:latin typeface="+mj-lt"/>
              </a:rPr>
            </a:br>
            <a:endParaRPr lang="en-US" sz="2000" dirty="0" smtClean="0">
              <a:solidFill>
                <a:schemeClr val="tx1"/>
              </a:solidFill>
              <a:latin typeface="+mj-lt"/>
            </a:endParaRPr>
          </a:p>
          <a:p>
            <a:r>
              <a:rPr lang="en-US" sz="2800" dirty="0" smtClean="0">
                <a:solidFill>
                  <a:schemeClr val="tx1"/>
                </a:solidFill>
                <a:latin typeface="Segoe UI Semilight" panose="020B0402040204020203" pitchFamily="34" charset="0"/>
                <a:cs typeface="Segoe UI Semilight" panose="020B0402040204020203" pitchFamily="34" charset="0"/>
              </a:rPr>
              <a:t>Use </a:t>
            </a:r>
            <a:r>
              <a:rPr lang="en-US" sz="2800" dirty="0">
                <a:solidFill>
                  <a:schemeClr val="tx1"/>
                </a:solidFill>
                <a:latin typeface="Segoe UI Semilight" panose="020B0402040204020203" pitchFamily="34" charset="0"/>
                <a:cs typeface="Segoe UI Semilight" panose="020B0402040204020203" pitchFamily="34" charset="0"/>
              </a:rPr>
              <a:t>Azure Redis Cache to reduce load on database and implement scoreboards</a:t>
            </a:r>
          </a:p>
          <a:p>
            <a:pPr marL="0" indent="0">
              <a:spcAft>
                <a:spcPts val="882"/>
              </a:spcAft>
              <a:buNone/>
            </a:pPr>
            <a:endParaRPr lang="en-US" sz="1800" dirty="0">
              <a:solidFill>
                <a:schemeClr val="tx1"/>
              </a:solidFill>
            </a:endParaRPr>
          </a:p>
        </p:txBody>
      </p:sp>
      <p:sp>
        <p:nvSpPr>
          <p:cNvPr id="2" name="Title 1" descr="Redis cache-aside pattern" title="Redis Cache-aside pattern"/>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r>
              <a:rPr lang="en-US" dirty="0">
                <a:solidFill>
                  <a:schemeClr val="tx1"/>
                </a:solidFill>
                <a:latin typeface="Segoe UI" panose="020B0502040204020203" pitchFamily="34" charset="0"/>
              </a:rPr>
              <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graphicFrame>
        <p:nvGraphicFramePr>
          <p:cNvPr id="20" name="Table 19" descr="Screenshot of Redis HyperLogLog" title="Redis HyperLogLog">
            <a:extLst>
              <a:ext uri="{FF2B5EF4-FFF2-40B4-BE49-F238E27FC236}">
                <a16:creationId xmlns:a16="http://schemas.microsoft.com/office/drawing/2014/main" id="{CCE229EA-0E62-4C09-B8F1-B999ED9947D4}"/>
              </a:ext>
            </a:extLst>
          </p:cNvPr>
          <p:cNvGraphicFramePr>
            <a:graphicFrameLocks noGrp="1"/>
          </p:cNvGraphicFramePr>
          <p:nvPr>
            <p:extLst>
              <p:ext uri="{D42A27DB-BD31-4B8C-83A1-F6EECF244321}">
                <p14:modId xmlns:p14="http://schemas.microsoft.com/office/powerpoint/2010/main" val="1387693195"/>
              </p:ext>
            </p:extLst>
          </p:nvPr>
        </p:nvGraphicFramePr>
        <p:xfrm>
          <a:off x="8414211" y="3325786"/>
          <a:ext cx="3212398" cy="2275840"/>
        </p:xfrm>
        <a:graphic>
          <a:graphicData uri="http://schemas.openxmlformats.org/drawingml/2006/table">
            <a:tbl>
              <a:tblPr firstRow="1" bandRow="1">
                <a:tableStyleId>{5C22544A-7EE6-4342-B048-85BDC9FD1C3A}</a:tableStyleId>
              </a:tblPr>
              <a:tblGrid>
                <a:gridCol w="1606199">
                  <a:extLst>
                    <a:ext uri="{9D8B030D-6E8A-4147-A177-3AD203B41FA5}">
                      <a16:colId xmlns:a16="http://schemas.microsoft.com/office/drawing/2014/main" val="1768107674"/>
                    </a:ext>
                  </a:extLst>
                </a:gridCol>
                <a:gridCol w="1606199">
                  <a:extLst>
                    <a:ext uri="{9D8B030D-6E8A-4147-A177-3AD203B41FA5}">
                      <a16:colId xmlns:a16="http://schemas.microsoft.com/office/drawing/2014/main" val="895652764"/>
                    </a:ext>
                  </a:extLst>
                </a:gridCol>
              </a:tblGrid>
              <a:tr h="370840">
                <a:tc gridSpan="2">
                  <a:txBody>
                    <a:bodyPr/>
                    <a:lstStyle/>
                    <a:p>
                      <a:r>
                        <a:rPr lang="en-US" sz="2000" dirty="0"/>
                        <a:t>Redis HyperLogLog</a:t>
                      </a:r>
                    </a:p>
                  </a:txBody>
                  <a:tcPr/>
                </a:tc>
                <a:tc hMerge="1">
                  <a:txBody>
                    <a:bodyPr/>
                    <a:lstStyle/>
                    <a:p>
                      <a:endParaRPr lang="en-US"/>
                    </a:p>
                  </a:txBody>
                  <a:tcPr/>
                </a:tc>
                <a:extLst>
                  <a:ext uri="{0D108BD9-81ED-4DB2-BD59-A6C34878D82A}">
                    <a16:rowId xmlns:a16="http://schemas.microsoft.com/office/drawing/2014/main" val="1506803444"/>
                  </a:ext>
                </a:extLst>
              </a:tr>
              <a:tr h="370840">
                <a:tc>
                  <a:txBody>
                    <a:bodyPr/>
                    <a:lstStyle/>
                    <a:p>
                      <a:r>
                        <a:rPr lang="en-US" sz="2000" b="1" dirty="0"/>
                        <a:t>username</a:t>
                      </a:r>
                    </a:p>
                  </a:txBody>
                  <a:tcPr/>
                </a:tc>
                <a:tc>
                  <a:txBody>
                    <a:bodyPr/>
                    <a:lstStyle/>
                    <a:p>
                      <a:r>
                        <a:rPr lang="en-US" sz="2000" b="1" dirty="0"/>
                        <a:t>count</a:t>
                      </a:r>
                    </a:p>
                  </a:txBody>
                  <a:tcPr/>
                </a:tc>
                <a:extLst>
                  <a:ext uri="{0D108BD9-81ED-4DB2-BD59-A6C34878D82A}">
                    <a16:rowId xmlns:a16="http://schemas.microsoft.com/office/drawing/2014/main" val="4268388891"/>
                  </a:ext>
                </a:extLst>
              </a:tr>
              <a:tr h="370840">
                <a:tc>
                  <a:txBody>
                    <a:bodyPr/>
                    <a:lstStyle/>
                    <a:p>
                      <a:r>
                        <a:rPr lang="en-US" dirty="0"/>
                        <a:t>custserv89</a:t>
                      </a:r>
                    </a:p>
                  </a:txBody>
                  <a:tcPr/>
                </a:tc>
                <a:tc>
                  <a:txBody>
                    <a:bodyPr/>
                    <a:lstStyle/>
                    <a:p>
                      <a:r>
                        <a:rPr lang="en-US" dirty="0"/>
                        <a:t>9834793</a:t>
                      </a:r>
                    </a:p>
                  </a:txBody>
                  <a:tcPr/>
                </a:tc>
                <a:extLst>
                  <a:ext uri="{0D108BD9-81ED-4DB2-BD59-A6C34878D82A}">
                    <a16:rowId xmlns:a16="http://schemas.microsoft.com/office/drawing/2014/main" val="254531751"/>
                  </a:ext>
                </a:extLst>
              </a:tr>
              <a:tr h="370840">
                <a:tc>
                  <a:txBody>
                    <a:bodyPr/>
                    <a:lstStyle/>
                    <a:p>
                      <a:r>
                        <a:rPr lang="en-US" dirty="0"/>
                        <a:t>alrickman</a:t>
                      </a:r>
                    </a:p>
                  </a:txBody>
                  <a:tcPr/>
                </a:tc>
                <a:tc>
                  <a:txBody>
                    <a:bodyPr/>
                    <a:lstStyle/>
                    <a:p>
                      <a:r>
                        <a:rPr lang="en-US" dirty="0"/>
                        <a:t>9453452</a:t>
                      </a:r>
                    </a:p>
                  </a:txBody>
                  <a:tcPr/>
                </a:tc>
                <a:extLst>
                  <a:ext uri="{0D108BD9-81ED-4DB2-BD59-A6C34878D82A}">
                    <a16:rowId xmlns:a16="http://schemas.microsoft.com/office/drawing/2014/main" val="3353271366"/>
                  </a:ext>
                </a:extLst>
              </a:tr>
              <a:tr h="370840">
                <a:tc>
                  <a:txBody>
                    <a:bodyPr/>
                    <a:lstStyle/>
                    <a:p>
                      <a:r>
                        <a:rPr lang="en-US" dirty="0"/>
                        <a:t>sandrabrown</a:t>
                      </a:r>
                    </a:p>
                  </a:txBody>
                  <a:tcPr/>
                </a:tc>
                <a:tc>
                  <a:txBody>
                    <a:bodyPr/>
                    <a:lstStyle/>
                    <a:p>
                      <a:r>
                        <a:rPr lang="en-US" dirty="0"/>
                        <a:t>8350927</a:t>
                      </a:r>
                    </a:p>
                  </a:txBody>
                  <a:tcPr/>
                </a:tc>
                <a:extLst>
                  <a:ext uri="{0D108BD9-81ED-4DB2-BD59-A6C34878D82A}">
                    <a16:rowId xmlns:a16="http://schemas.microsoft.com/office/drawing/2014/main" val="2145997131"/>
                  </a:ext>
                </a:extLst>
              </a:tr>
              <a:tr h="370840">
                <a:tc>
                  <a:txBody>
                    <a:bodyPr/>
                    <a:lstStyle/>
                    <a:p>
                      <a:r>
                        <a:rPr lang="en-US" dirty="0"/>
                        <a:t>vishwashn</a:t>
                      </a:r>
                    </a:p>
                  </a:txBody>
                  <a:tcPr/>
                </a:tc>
                <a:tc>
                  <a:txBody>
                    <a:bodyPr/>
                    <a:lstStyle/>
                    <a:p>
                      <a:r>
                        <a:rPr lang="en-US" dirty="0"/>
                        <a:t>8277314</a:t>
                      </a:r>
                    </a:p>
                  </a:txBody>
                  <a:tcPr/>
                </a:tc>
                <a:extLst>
                  <a:ext uri="{0D108BD9-81ED-4DB2-BD59-A6C34878D82A}">
                    <a16:rowId xmlns:a16="http://schemas.microsoft.com/office/drawing/2014/main" val="1465998208"/>
                  </a:ext>
                </a:extLst>
              </a:tr>
            </a:tbl>
          </a:graphicData>
        </a:graphic>
      </p:graphicFrame>
      <p:sp>
        <p:nvSpPr>
          <p:cNvPr id="23" name="TextBox 22">
            <a:extLst>
              <a:ext uri="{FF2B5EF4-FFF2-40B4-BE49-F238E27FC236}">
                <a16:creationId xmlns:a16="http://schemas.microsoft.com/office/drawing/2014/main" id="{32C83C68-D11E-4192-8BE3-E608C4E23356}"/>
              </a:ext>
            </a:extLst>
          </p:cNvPr>
          <p:cNvSpPr txBox="1"/>
          <p:nvPr/>
        </p:nvSpPr>
        <p:spPr>
          <a:xfrm>
            <a:off x="8544526" y="5513462"/>
            <a:ext cx="2951770" cy="1071062"/>
          </a:xfrm>
          <a:prstGeom prst="rect">
            <a:avLst/>
          </a:prstGeom>
          <a:noFill/>
        </p:spPr>
        <p:txBody>
          <a:bodyPr wrap="none" lIns="182880" tIns="146304" rIns="182880" bIns="146304" rtlCol="0">
            <a:spAutoFit/>
          </a:bodyPr>
          <a:lstStyle/>
          <a:p>
            <a:pPr algn="ctr">
              <a:lnSpc>
                <a:spcPct val="90000"/>
              </a:lnSpc>
              <a:spcAft>
                <a:spcPts val="600"/>
              </a:spcAft>
            </a:pPr>
            <a:r>
              <a:rPr lang="en-US" sz="3200" b="1" dirty="0">
                <a:gradFill>
                  <a:gsLst>
                    <a:gs pos="2917">
                      <a:schemeClr val="tx1"/>
                    </a:gs>
                    <a:gs pos="30000">
                      <a:schemeClr val="tx1"/>
                    </a:gs>
                  </a:gsLst>
                  <a:lin ang="5400000" scaled="0"/>
                </a:gradFill>
              </a:rPr>
              <a:t>Scoreboard</a:t>
            </a:r>
            <a:r>
              <a:rPr lang="en-US" sz="2400" dirty="0">
                <a:gradFill>
                  <a:gsLst>
                    <a:gs pos="2917">
                      <a:schemeClr val="tx1"/>
                    </a:gs>
                    <a:gs pos="30000">
                      <a:schemeClr val="tx1"/>
                    </a:gs>
                  </a:gsLst>
                  <a:lin ang="5400000" scaled="0"/>
                </a:gradFill>
              </a:rPr>
              <a:t/>
            </a:r>
            <a:br>
              <a:rPr lang="en-US" sz="2400" dirty="0">
                <a:gradFill>
                  <a:gsLst>
                    <a:gs pos="2917">
                      <a:schemeClr val="tx1"/>
                    </a:gs>
                    <a:gs pos="30000">
                      <a:schemeClr val="tx1"/>
                    </a:gs>
                  </a:gsLst>
                  <a:lin ang="5400000" scaled="0"/>
                </a:gradFill>
              </a:rPr>
            </a:br>
            <a:r>
              <a:rPr lang="en-US" sz="2400" dirty="0">
                <a:gradFill>
                  <a:gsLst>
                    <a:gs pos="2917">
                      <a:schemeClr val="tx1"/>
                    </a:gs>
                    <a:gs pos="30000">
                      <a:schemeClr val="tx1"/>
                    </a:gs>
                  </a:gsLst>
                  <a:lin ang="5400000" scaled="0"/>
                </a:gradFill>
              </a:rPr>
              <a:t>using HyperLogLog</a:t>
            </a:r>
          </a:p>
        </p:txBody>
      </p:sp>
      <p:pic>
        <p:nvPicPr>
          <p:cNvPr id="5" name="Picture 4" descr="Redis cache-aside pattern">
            <a:extLst>
              <a:ext uri="{FF2B5EF4-FFF2-40B4-BE49-F238E27FC236}">
                <a16:creationId xmlns:a16="http://schemas.microsoft.com/office/drawing/2014/main" id="{451D5F83-79C1-4857-80E2-2B31A276FE7E}"/>
              </a:ext>
            </a:extLst>
          </p:cNvPr>
          <p:cNvPicPr>
            <a:picLocks noChangeAspect="1"/>
          </p:cNvPicPr>
          <p:nvPr/>
        </p:nvPicPr>
        <p:blipFill>
          <a:blip r:embed="rId3"/>
          <a:stretch>
            <a:fillRect/>
          </a:stretch>
        </p:blipFill>
        <p:spPr>
          <a:xfrm>
            <a:off x="565391" y="3325786"/>
            <a:ext cx="7431422" cy="3016020"/>
          </a:xfrm>
          <a:prstGeom prst="rect">
            <a:avLst/>
          </a:prstGeom>
        </p:spPr>
      </p:pic>
    </p:spTree>
    <p:extLst>
      <p:ext uri="{BB962C8B-B14F-4D97-AF65-F5344CB8AC3E}">
        <p14:creationId xmlns:p14="http://schemas.microsoft.com/office/powerpoint/2010/main" val="10988763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Abstract and learning objectives</a:t>
            </a:r>
          </a:p>
        </p:txBody>
      </p:sp>
      <p:sp>
        <p:nvSpPr>
          <p:cNvPr id="9" name="TextBox 8">
            <a:extLst>
              <a:ext uri="{FF2B5EF4-FFF2-40B4-BE49-F238E27FC236}">
                <a16:creationId xmlns:a16="http://schemas.microsoft.com/office/drawing/2014/main" id="{0F86F9F9-39B5-4CE6-AF48-9ADAE40EA728}"/>
              </a:ext>
            </a:extLst>
          </p:cNvPr>
          <p:cNvSpPr txBox="1"/>
          <p:nvPr/>
        </p:nvSpPr>
        <p:spPr>
          <a:xfrm>
            <a:off x="269240" y="1105582"/>
            <a:ext cx="7810669" cy="1868204"/>
          </a:xfrm>
          <a:prstGeom prst="rect">
            <a:avLst/>
          </a:prstGeom>
          <a:noFill/>
        </p:spPr>
        <p:txBody>
          <a:bodyPr wrap="square" lIns="182880" tIns="146304" rIns="182880" bIns="146304" rtlCol="0">
            <a:spAutoFit/>
          </a:bodyPr>
          <a:lstStyle/>
          <a:p>
            <a:pPr>
              <a:lnSpc>
                <a:spcPct val="90000"/>
              </a:lnSpc>
              <a:spcAft>
                <a:spcPts val="600"/>
              </a:spcAft>
              <a:defRPr/>
            </a:pPr>
            <a:r>
              <a:rPr lang="en-US" sz="3600" dirty="0" smtClean="0">
                <a:solidFill>
                  <a:srgbClr val="FFFFFF"/>
                </a:solidFill>
              </a:rPr>
              <a:t>Abstract</a:t>
            </a:r>
            <a:endParaRPr lang="en-US" sz="2400" dirty="0" smtClean="0"/>
          </a:p>
          <a:p>
            <a:pPr lvl="0">
              <a:lnSpc>
                <a:spcPct val="90000"/>
              </a:lnSpc>
              <a:spcAft>
                <a:spcPts val="600"/>
              </a:spcAft>
              <a:defRPr/>
            </a:pPr>
            <a:r>
              <a:rPr lang="en-US" sz="2400" dirty="0" smtClean="0"/>
              <a:t>Modernize </a:t>
            </a:r>
            <a:r>
              <a:rPr lang="en-US" sz="2400" dirty="0"/>
              <a:t>legacy </a:t>
            </a:r>
            <a:r>
              <a:rPr lang="en-US" sz="2400" dirty="0" err="1"/>
              <a:t>on-premise</a:t>
            </a:r>
            <a:r>
              <a:rPr lang="en-US" sz="2400" dirty="0"/>
              <a:t> applications and infrastructure </a:t>
            </a:r>
            <a:r>
              <a:rPr lang="en-US" sz="2400" dirty="0" smtClean="0"/>
              <a:t>using several </a:t>
            </a:r>
            <a:r>
              <a:rPr lang="en-US" sz="2400" dirty="0"/>
              <a:t>cloud services, while adding a mix of web and mobile services, all secured using AAD.</a:t>
            </a:r>
            <a:endParaRPr kumimoji="0" lang="en-US" sz="2400" b="0" i="0" u="none" strike="noStrike" kern="1200" cap="none" spc="0" normalizeH="0" baseline="0" noProof="0" dirty="0">
              <a:ln>
                <a:noFill/>
              </a:ln>
              <a:solidFill>
                <a:srgbClr val="FFFFFF"/>
              </a:solidFill>
              <a:effectLst/>
              <a:uLnTx/>
              <a:uFillTx/>
              <a:latin typeface="Segoe UI Semilight"/>
            </a:endParaRPr>
          </a:p>
        </p:txBody>
      </p:sp>
      <p:pic>
        <p:nvPicPr>
          <p:cNvPr id="4" name="Graphic 3" descr="Abstract and learning objectives" title="Abstract and learning objectives">
            <a:extLst>
              <a:ext uri="{FF2B5EF4-FFF2-40B4-BE49-F238E27FC236}">
                <a16:creationId xmlns:a16="http://schemas.microsoft.com/office/drawing/2014/main" id="{3F395124-304B-4B60-9718-FE85F843EFC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8224838" y="431177"/>
            <a:ext cx="3626358" cy="3626358"/>
          </a:xfrm>
          <a:prstGeom prst="rect">
            <a:avLst/>
          </a:prstGeom>
        </p:spPr>
      </p:pic>
      <p:sp>
        <p:nvSpPr>
          <p:cNvPr id="3" name="TextBox 2">
            <a:extLst>
              <a:ext uri="{FF2B5EF4-FFF2-40B4-BE49-F238E27FC236}">
                <a16:creationId xmlns:a16="http://schemas.microsoft.com/office/drawing/2014/main" id="{34AC1647-E127-4EB2-AEDF-2E534125F922}"/>
              </a:ext>
            </a:extLst>
          </p:cNvPr>
          <p:cNvSpPr txBox="1"/>
          <p:nvPr/>
        </p:nvSpPr>
        <p:spPr>
          <a:xfrm>
            <a:off x="340285" y="3051088"/>
            <a:ext cx="10992112" cy="3250121"/>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Semilight"/>
                <a:ea typeface="+mn-ea"/>
                <a:cs typeface="+mn-cs"/>
              </a:rPr>
              <a:t>Learning objectives</a:t>
            </a:r>
          </a:p>
          <a:p>
            <a:pPr marL="342900" marR="0" lvl="0"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Use Azure App </a:t>
            </a:r>
            <a:r>
              <a:rPr kumimoji="0" lang="en-US" sz="2400" b="0" i="0" u="none" strike="noStrike" kern="1200" cap="none" spc="0" normalizeH="0" baseline="0" noProof="0" dirty="0" smtClean="0">
                <a:ln>
                  <a:noFill/>
                </a:ln>
                <a:solidFill>
                  <a:srgbClr val="FFFFFF"/>
                </a:solidFill>
                <a:effectLst/>
                <a:uLnTx/>
                <a:uFillTx/>
                <a:latin typeface="Segoe UI Semilight" panose="020B0402040204020203" pitchFamily="34" charset="0"/>
                <a:ea typeface="+mn-ea"/>
                <a:cs typeface="Segoe UI Semilight" panose="020B0402040204020203" pitchFamily="34" charset="0"/>
              </a:rPr>
              <a:t>Services</a:t>
            </a:r>
            <a:endPar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endParaRPr>
          </a:p>
          <a:p>
            <a:pPr marL="342900" marR="0" lvl="0"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Protect app secrets using Key Vault</a:t>
            </a:r>
          </a:p>
          <a:p>
            <a:pPr marL="342900" marR="0" lvl="0"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Empower business users to create ad-hoc CRUD mobile apps with PowerApps</a:t>
            </a:r>
          </a:p>
          <a:p>
            <a:pPr marL="342900" marR="0" lvl="0"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Centralize authorization across Azure services using AAD</a:t>
            </a:r>
          </a:p>
          <a:p>
            <a:pPr marL="342900" marR="0" lvl="0"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Orchestrate between services such as Office 365 email and mobile using Flow</a:t>
            </a:r>
          </a:p>
          <a:p>
            <a:pPr marL="342900" marR="0" lvl="0"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Use Search to make files </a:t>
            </a:r>
            <a:r>
              <a:rPr kumimoji="0" lang="en-US" sz="2400" b="0" i="0" u="none" strike="noStrike" kern="1200" cap="none" spc="0" normalizeH="0" baseline="0" noProof="0" dirty="0" smtClean="0">
                <a:ln>
                  <a:noFill/>
                </a:ln>
                <a:solidFill>
                  <a:srgbClr val="FFFFFF"/>
                </a:solidFill>
                <a:effectLst/>
                <a:uLnTx/>
                <a:uFillTx/>
                <a:latin typeface="Segoe UI Semilight" panose="020B0402040204020203" pitchFamily="34" charset="0"/>
                <a:ea typeface="+mn-ea"/>
                <a:cs typeface="Segoe UI Semilight" panose="020B0402040204020203" pitchFamily="34" charset="0"/>
              </a:rPr>
              <a:t>full</a:t>
            </a:r>
            <a:r>
              <a:rPr lang="en-US" sz="2400" dirty="0">
                <a:solidFill>
                  <a:srgbClr val="FFFFFF"/>
                </a:solidFill>
                <a:latin typeface="Segoe UI Semilight" panose="020B0402040204020203" pitchFamily="34" charset="0"/>
                <a:cs typeface="Segoe UI Semilight" panose="020B0402040204020203" pitchFamily="34" charset="0"/>
              </a:rPr>
              <a:t>-</a:t>
            </a:r>
            <a:r>
              <a:rPr kumimoji="0" lang="en-US" sz="2400" b="0" i="0" u="none" strike="noStrike" kern="1200" cap="none" spc="0" normalizeH="0" baseline="0" noProof="0" dirty="0" smtClean="0">
                <a:ln>
                  <a:noFill/>
                </a:ln>
                <a:solidFill>
                  <a:srgbClr val="FFFFFF"/>
                </a:solidFill>
                <a:effectLst/>
                <a:uLnTx/>
                <a:uFillTx/>
                <a:latin typeface="Segoe UI Semilight" panose="020B0402040204020203" pitchFamily="34" charset="0"/>
                <a:ea typeface="+mn-ea"/>
                <a:cs typeface="Segoe UI Semilight" panose="020B0402040204020203" pitchFamily="34" charset="0"/>
              </a:rPr>
              <a:t>text searchable</a:t>
            </a:r>
            <a:endPar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endParaRPr>
          </a:p>
        </p:txBody>
      </p:sp>
    </p:spTree>
    <p:extLst>
      <p:ext uri="{BB962C8B-B14F-4D97-AF65-F5344CB8AC3E}">
        <p14:creationId xmlns:p14="http://schemas.microsoft.com/office/powerpoint/2010/main" val="41245082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40" y="1189177"/>
            <a:ext cx="6411853" cy="2362739"/>
          </a:xfrm>
        </p:spPr>
        <p:txBody>
          <a:bodyPr>
            <a:normAutofit/>
          </a:bodyPr>
          <a:lstStyle/>
          <a:p>
            <a:pPr marL="0" indent="0">
              <a:buNone/>
            </a:pPr>
            <a:r>
              <a:rPr lang="en-US" sz="3600" dirty="0">
                <a:solidFill>
                  <a:schemeClr val="tx1"/>
                </a:solidFill>
                <a:latin typeface="+mj-lt"/>
              </a:rPr>
              <a:t>Data </a:t>
            </a:r>
            <a:r>
              <a:rPr lang="en-US" sz="3600" dirty="0" smtClean="0">
                <a:solidFill>
                  <a:schemeClr val="tx1"/>
                </a:solidFill>
                <a:latin typeface="+mj-lt"/>
              </a:rPr>
              <a:t>management</a:t>
            </a:r>
            <a:br>
              <a:rPr lang="en-US" sz="3600" dirty="0" smtClean="0">
                <a:solidFill>
                  <a:schemeClr val="tx1"/>
                </a:solidFill>
                <a:latin typeface="+mj-lt"/>
              </a:rPr>
            </a:br>
            <a:endParaRPr lang="en-US" sz="2000" dirty="0" smtClean="0">
              <a:solidFill>
                <a:schemeClr val="tx1"/>
              </a:solidFill>
              <a:latin typeface="+mj-lt"/>
            </a:endParaRPr>
          </a:p>
          <a:p>
            <a:r>
              <a:rPr lang="en-US" sz="2800" dirty="0" smtClean="0">
                <a:solidFill>
                  <a:schemeClr val="tx1"/>
                </a:solidFill>
                <a:latin typeface="Segoe UI Semilight" panose="020B0402040204020203" pitchFamily="34" charset="0"/>
                <a:cs typeface="Segoe UI Semilight" panose="020B0402040204020203" pitchFamily="34" charset="0"/>
              </a:rPr>
              <a:t>Enable </a:t>
            </a:r>
            <a:r>
              <a:rPr lang="en-US" sz="2800" dirty="0">
                <a:solidFill>
                  <a:schemeClr val="tx1"/>
                </a:solidFill>
                <a:latin typeface="Segoe UI Semilight" panose="020B0402040204020203" pitchFamily="34" charset="0"/>
                <a:cs typeface="Segoe UI Semilight" panose="020B0402040204020203" pitchFamily="34" charset="0"/>
              </a:rPr>
              <a:t>full-text search of policy documents with Azure Search</a:t>
            </a:r>
          </a:p>
          <a:p>
            <a:pPr marL="0" indent="0">
              <a:spcAft>
                <a:spcPts val="882"/>
              </a:spcAft>
              <a:buNone/>
            </a:pPr>
            <a:endParaRPr lang="en-US" sz="18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r>
              <a:rPr lang="en-US" dirty="0">
                <a:solidFill>
                  <a:schemeClr val="tx1"/>
                </a:solidFill>
                <a:latin typeface="Segoe UI" panose="020B0502040204020203" pitchFamily="34" charset="0"/>
              </a:rPr>
              <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4" name="TextBox 3">
            <a:extLst>
              <a:ext uri="{FF2B5EF4-FFF2-40B4-BE49-F238E27FC236}">
                <a16:creationId xmlns:a16="http://schemas.microsoft.com/office/drawing/2014/main" id="{D39F05C5-A027-4F6F-A1E8-50D35E4CD55A}"/>
              </a:ext>
            </a:extLst>
          </p:cNvPr>
          <p:cNvSpPr txBox="1"/>
          <p:nvPr/>
        </p:nvSpPr>
        <p:spPr>
          <a:xfrm>
            <a:off x="1450670" y="5870422"/>
            <a:ext cx="5607945" cy="572464"/>
          </a:xfrm>
          <a:prstGeom prst="rect">
            <a:avLst/>
          </a:prstGeom>
          <a:noFill/>
        </p:spPr>
        <p:txBody>
          <a:bodyPr wrap="non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Azure Search + Indexer for Azure Storage blobs</a:t>
            </a:r>
          </a:p>
        </p:txBody>
      </p:sp>
      <p:pic>
        <p:nvPicPr>
          <p:cNvPr id="7" name="Picture 6" descr="Mobile device running the PolicyConnect mobile app" title="Mobile device">
            <a:extLst>
              <a:ext uri="{FF2B5EF4-FFF2-40B4-BE49-F238E27FC236}">
                <a16:creationId xmlns:a16="http://schemas.microsoft.com/office/drawing/2014/main" id="{7EED6849-0D36-4800-A3E4-F933FC2AB3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23663" y="468688"/>
            <a:ext cx="3414183" cy="6093668"/>
          </a:xfrm>
          <a:prstGeom prst="rect">
            <a:avLst/>
          </a:prstGeom>
        </p:spPr>
      </p:pic>
      <p:pic>
        <p:nvPicPr>
          <p:cNvPr id="5" name="Picture 4" descr="Azure Search indexer for Azure Storage blobs" title="Azure Search Indexer">
            <a:extLst>
              <a:ext uri="{FF2B5EF4-FFF2-40B4-BE49-F238E27FC236}">
                <a16:creationId xmlns:a16="http://schemas.microsoft.com/office/drawing/2014/main" id="{F81245EB-DA1B-4B2B-921C-31208A621E0E}"/>
              </a:ext>
            </a:extLst>
          </p:cNvPr>
          <p:cNvPicPr>
            <a:picLocks noChangeAspect="1"/>
          </p:cNvPicPr>
          <p:nvPr/>
        </p:nvPicPr>
        <p:blipFill>
          <a:blip r:embed="rId4"/>
          <a:stretch>
            <a:fillRect/>
          </a:stretch>
        </p:blipFill>
        <p:spPr>
          <a:xfrm>
            <a:off x="1450670" y="3835605"/>
            <a:ext cx="5713618" cy="2034817"/>
          </a:xfrm>
          <a:prstGeom prst="rect">
            <a:avLst/>
          </a:prstGeom>
        </p:spPr>
      </p:pic>
    </p:spTree>
    <p:extLst>
      <p:ext uri="{BB962C8B-B14F-4D97-AF65-F5344CB8AC3E}">
        <p14:creationId xmlns:p14="http://schemas.microsoft.com/office/powerpoint/2010/main" val="22845668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40" y="1189177"/>
            <a:ext cx="11655840" cy="2799261"/>
          </a:xfrm>
        </p:spPr>
        <p:txBody>
          <a:bodyPr>
            <a:normAutofit/>
          </a:bodyPr>
          <a:lstStyle/>
          <a:p>
            <a:pPr marL="0" indent="0">
              <a:buNone/>
            </a:pPr>
            <a:r>
              <a:rPr lang="en-US" sz="3600" dirty="0" smtClean="0">
                <a:solidFill>
                  <a:schemeClr val="tx1"/>
                </a:solidFill>
                <a:latin typeface="+mj-lt"/>
              </a:rPr>
              <a:t>Extensibility</a:t>
            </a:r>
            <a:br>
              <a:rPr lang="en-US" sz="3600" dirty="0" smtClean="0">
                <a:solidFill>
                  <a:schemeClr val="tx1"/>
                </a:solidFill>
                <a:latin typeface="+mj-lt"/>
              </a:rPr>
            </a:br>
            <a:endParaRPr lang="en-US" sz="2000" dirty="0">
              <a:solidFill>
                <a:schemeClr val="tx1"/>
              </a:solidFill>
            </a:endParaRPr>
          </a:p>
          <a:p>
            <a:r>
              <a:rPr lang="en-US" sz="2800" dirty="0" smtClean="0">
                <a:solidFill>
                  <a:schemeClr val="tx1"/>
                </a:solidFill>
                <a:latin typeface="Segoe UI Semilight" panose="020B0402040204020203" pitchFamily="34" charset="0"/>
                <a:cs typeface="Segoe UI Semilight" panose="020B0402040204020203" pitchFamily="34" charset="0"/>
              </a:rPr>
              <a:t>Enable </a:t>
            </a:r>
            <a:r>
              <a:rPr lang="en-US" sz="2800" dirty="0">
                <a:solidFill>
                  <a:schemeClr val="tx1"/>
                </a:solidFill>
                <a:latin typeface="Segoe UI Semilight" panose="020B0402040204020203" pitchFamily="34" charset="0"/>
                <a:cs typeface="Segoe UI Semilight" panose="020B0402040204020203" pitchFamily="34" charset="0"/>
              </a:rPr>
              <a:t>business users to create their own internal mobile apps using </a:t>
            </a:r>
            <a:r>
              <a:rPr lang="en-US" sz="2800" dirty="0" err="1" smtClean="0">
                <a:solidFill>
                  <a:schemeClr val="tx1"/>
                </a:solidFill>
                <a:latin typeface="Segoe UI Semilight" panose="020B0402040204020203" pitchFamily="34" charset="0"/>
                <a:cs typeface="Segoe UI Semilight" panose="020B0402040204020203" pitchFamily="34" charset="0"/>
              </a:rPr>
              <a:t>PowerApps</a:t>
            </a:r>
            <a:endParaRPr lang="en-US" sz="2800" dirty="0" smtClean="0">
              <a:solidFill>
                <a:schemeClr val="tx1"/>
              </a:solidFill>
              <a:latin typeface="Segoe UI Semilight" panose="020B0402040204020203" pitchFamily="34" charset="0"/>
              <a:cs typeface="Segoe UI Semilight" panose="020B0402040204020203" pitchFamily="34" charset="0"/>
            </a:endParaRPr>
          </a:p>
          <a:p>
            <a:r>
              <a:rPr lang="en-US" sz="2800" dirty="0" smtClean="0">
                <a:solidFill>
                  <a:schemeClr val="tx1"/>
                </a:solidFill>
                <a:latin typeface="Segoe UI Semilight" panose="020B0402040204020203" pitchFamily="34" charset="0"/>
                <a:cs typeface="Segoe UI Semilight" panose="020B0402040204020203" pitchFamily="34" charset="0"/>
              </a:rPr>
              <a:t>They </a:t>
            </a:r>
            <a:r>
              <a:rPr lang="en-US" sz="2800" dirty="0">
                <a:solidFill>
                  <a:schemeClr val="tx1"/>
                </a:solidFill>
                <a:latin typeface="Segoe UI Semilight" panose="020B0402040204020203" pitchFamily="34" charset="0"/>
                <a:cs typeface="Segoe UI Semilight" panose="020B0402040204020203" pitchFamily="34" charset="0"/>
              </a:rPr>
              <a:t>can use Microsoft Flow to create ad-hoc automated processes</a:t>
            </a:r>
          </a:p>
          <a:p>
            <a:pPr marL="0" indent="0">
              <a:spcAft>
                <a:spcPts val="882"/>
              </a:spcAft>
              <a:buNone/>
            </a:pPr>
            <a:endParaRPr lang="en-US" sz="18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r>
              <a:rPr lang="en-US" dirty="0">
                <a:solidFill>
                  <a:schemeClr val="tx1"/>
                </a:solidFill>
                <a:latin typeface="Segoe UI" panose="020B0502040204020203" pitchFamily="34" charset="0"/>
              </a:rPr>
              <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8" name="Picture 7" descr="Flow plus PowerApps">
            <a:extLst>
              <a:ext uri="{FF2B5EF4-FFF2-40B4-BE49-F238E27FC236}">
                <a16:creationId xmlns:a16="http://schemas.microsoft.com/office/drawing/2014/main" id="{516884C9-0D52-459D-B873-E7F3ADAF510A}"/>
              </a:ext>
            </a:extLst>
          </p:cNvPr>
          <p:cNvPicPr>
            <a:picLocks noChangeAspect="1"/>
          </p:cNvPicPr>
          <p:nvPr/>
        </p:nvPicPr>
        <p:blipFill>
          <a:blip r:embed="rId3"/>
          <a:stretch>
            <a:fillRect/>
          </a:stretch>
        </p:blipFill>
        <p:spPr>
          <a:xfrm>
            <a:off x="3070821" y="3988438"/>
            <a:ext cx="6050357" cy="1963926"/>
          </a:xfrm>
          <a:prstGeom prst="rect">
            <a:avLst/>
          </a:prstGeom>
        </p:spPr>
      </p:pic>
    </p:spTree>
    <p:extLst>
      <p:ext uri="{BB962C8B-B14F-4D97-AF65-F5344CB8AC3E}">
        <p14:creationId xmlns:p14="http://schemas.microsoft.com/office/powerpoint/2010/main" val="2413532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41" y="1189177"/>
            <a:ext cx="7928194" cy="5432182"/>
          </a:xfrm>
        </p:spPr>
        <p:txBody>
          <a:bodyPr>
            <a:normAutofit/>
          </a:bodyPr>
          <a:lstStyle/>
          <a:p>
            <a:pPr marL="0" indent="0">
              <a:buNone/>
            </a:pPr>
            <a:r>
              <a:rPr lang="en-US" sz="3600" dirty="0" smtClean="0">
                <a:solidFill>
                  <a:schemeClr val="tx1"/>
                </a:solidFill>
                <a:latin typeface="+mj-lt"/>
              </a:rPr>
              <a:t>Extensibility</a:t>
            </a:r>
            <a:br>
              <a:rPr lang="en-US" sz="3600" dirty="0" smtClean="0">
                <a:solidFill>
                  <a:schemeClr val="tx1"/>
                </a:solidFill>
                <a:latin typeface="+mj-lt"/>
              </a:rPr>
            </a:br>
            <a:endParaRPr lang="en-US" sz="2000" dirty="0" smtClean="0">
              <a:solidFill>
                <a:schemeClr val="tx1"/>
              </a:solidFill>
              <a:latin typeface="+mj-lt"/>
            </a:endParaRPr>
          </a:p>
          <a:p>
            <a:r>
              <a:rPr lang="en-US" sz="2800" dirty="0" smtClean="0">
                <a:solidFill>
                  <a:schemeClr val="tx1"/>
                </a:solidFill>
                <a:latin typeface="Segoe UI Semilight" panose="020B0402040204020203" pitchFamily="34" charset="0"/>
                <a:cs typeface="Segoe UI Semilight" panose="020B0402040204020203" pitchFamily="34" charset="0"/>
              </a:rPr>
              <a:t>Business </a:t>
            </a:r>
            <a:r>
              <a:rPr lang="en-US" sz="2800" dirty="0">
                <a:solidFill>
                  <a:schemeClr val="tx1"/>
                </a:solidFill>
                <a:latin typeface="Segoe UI Semilight" panose="020B0402040204020203" pitchFamily="34" charset="0"/>
                <a:cs typeface="Segoe UI Semilight" panose="020B0402040204020203" pitchFamily="34" charset="0"/>
              </a:rPr>
              <a:t>users can create an automated email workflow with Microsoft Flow in 3 easy steps:</a:t>
            </a:r>
          </a:p>
          <a:p>
            <a:pPr marL="793345" lvl="1" indent="-457200">
              <a:buFont typeface="+mj-lt"/>
              <a:buAutoNum type="arabicPeriod"/>
            </a:pPr>
            <a:endParaRPr lang="en-US" sz="2200" dirty="0">
              <a:solidFill>
                <a:schemeClr val="tx1"/>
              </a:solidFill>
              <a:latin typeface="Segoe UI Semilight" panose="020B0402040204020203" pitchFamily="34" charset="0"/>
              <a:cs typeface="Segoe UI Semilight" panose="020B0402040204020203" pitchFamily="34" charset="0"/>
            </a:endParaRPr>
          </a:p>
          <a:p>
            <a:pPr marL="793345" lvl="1" indent="-457200">
              <a:buFont typeface="+mj-lt"/>
              <a:buAutoNum type="arabicPeriod"/>
            </a:pPr>
            <a:r>
              <a:rPr lang="en-US" sz="2400" dirty="0">
                <a:solidFill>
                  <a:schemeClr val="tx1"/>
                </a:solidFill>
                <a:latin typeface="Segoe UI Semilight" panose="020B0402040204020203" pitchFamily="34" charset="0"/>
                <a:cs typeface="Segoe UI Semilight" panose="020B0402040204020203" pitchFamily="34" charset="0"/>
              </a:rPr>
              <a:t>Create a new flow that starts with Office 365, on new email with High </a:t>
            </a:r>
            <a:r>
              <a:rPr lang="en-US" sz="2400" dirty="0" smtClean="0">
                <a:solidFill>
                  <a:schemeClr val="tx1"/>
                </a:solidFill>
                <a:latin typeface="Segoe UI Semilight" panose="020B0402040204020203" pitchFamily="34" charset="0"/>
                <a:cs typeface="Segoe UI Semilight" panose="020B0402040204020203" pitchFamily="34" charset="0"/>
              </a:rPr>
              <a:t>priority.</a:t>
            </a:r>
            <a:endParaRPr lang="en-US" sz="2400" dirty="0">
              <a:solidFill>
                <a:schemeClr val="tx1"/>
              </a:solidFill>
              <a:latin typeface="Segoe UI Semilight" panose="020B0402040204020203" pitchFamily="34" charset="0"/>
              <a:cs typeface="Segoe UI Semilight" panose="020B0402040204020203" pitchFamily="34" charset="0"/>
            </a:endParaRPr>
          </a:p>
          <a:p>
            <a:pPr marL="793345" lvl="1" indent="-457200">
              <a:buFont typeface="+mj-lt"/>
              <a:buAutoNum type="arabicPeriod"/>
            </a:pPr>
            <a:endParaRPr lang="en-US" sz="2400" dirty="0">
              <a:solidFill>
                <a:schemeClr val="tx1"/>
              </a:solidFill>
              <a:latin typeface="Segoe UI Semilight" panose="020B0402040204020203" pitchFamily="34" charset="0"/>
              <a:cs typeface="Segoe UI Semilight" panose="020B0402040204020203" pitchFamily="34" charset="0"/>
            </a:endParaRPr>
          </a:p>
          <a:p>
            <a:pPr marL="793345" lvl="1" indent="-457200">
              <a:buFont typeface="+mj-lt"/>
              <a:buAutoNum type="arabicPeriod"/>
            </a:pPr>
            <a:r>
              <a:rPr lang="en-US" sz="2400" dirty="0">
                <a:solidFill>
                  <a:schemeClr val="tx1"/>
                </a:solidFill>
                <a:latin typeface="Segoe UI Semilight" panose="020B0402040204020203" pitchFamily="34" charset="0"/>
                <a:cs typeface="Segoe UI Semilight" panose="020B0402040204020203" pitchFamily="34" charset="0"/>
              </a:rPr>
              <a:t>Send a push notification action using subject and sender from </a:t>
            </a:r>
            <a:r>
              <a:rPr lang="en-US" sz="2400" dirty="0" smtClean="0">
                <a:solidFill>
                  <a:schemeClr val="tx1"/>
                </a:solidFill>
                <a:latin typeface="Segoe UI Semilight" panose="020B0402040204020203" pitchFamily="34" charset="0"/>
                <a:cs typeface="Segoe UI Semilight" panose="020B0402040204020203" pitchFamily="34" charset="0"/>
              </a:rPr>
              <a:t>email.</a:t>
            </a:r>
            <a:endParaRPr lang="en-US" sz="2400" dirty="0">
              <a:solidFill>
                <a:schemeClr val="tx1"/>
              </a:solidFill>
              <a:latin typeface="Segoe UI Semilight" panose="020B0402040204020203" pitchFamily="34" charset="0"/>
              <a:cs typeface="Segoe UI Semilight" panose="020B0402040204020203" pitchFamily="34" charset="0"/>
            </a:endParaRPr>
          </a:p>
          <a:p>
            <a:pPr marL="793345" lvl="1" indent="-457200">
              <a:buFont typeface="+mj-lt"/>
              <a:buAutoNum type="arabicPeriod"/>
            </a:pPr>
            <a:endParaRPr lang="en-US" sz="2400" dirty="0">
              <a:solidFill>
                <a:schemeClr val="tx1"/>
              </a:solidFill>
              <a:latin typeface="Segoe UI Semilight" panose="020B0402040204020203" pitchFamily="34" charset="0"/>
              <a:cs typeface="Segoe UI Semilight" panose="020B0402040204020203" pitchFamily="34" charset="0"/>
            </a:endParaRPr>
          </a:p>
          <a:p>
            <a:pPr marL="793345" lvl="1" indent="-457200">
              <a:buFont typeface="+mj-lt"/>
              <a:buAutoNum type="arabicPeriod"/>
            </a:pPr>
            <a:r>
              <a:rPr lang="en-US" sz="2400" dirty="0">
                <a:solidFill>
                  <a:schemeClr val="tx1"/>
                </a:solidFill>
                <a:latin typeface="Segoe UI Semilight" panose="020B0402040204020203" pitchFamily="34" charset="0"/>
                <a:cs typeface="Segoe UI Semilight" panose="020B0402040204020203" pitchFamily="34" charset="0"/>
              </a:rPr>
              <a:t>User would install Microsoft Flow app to receive </a:t>
            </a:r>
            <a:r>
              <a:rPr lang="en-US" sz="2400" dirty="0" smtClean="0">
                <a:solidFill>
                  <a:schemeClr val="tx1"/>
                </a:solidFill>
                <a:latin typeface="Segoe UI Semilight" panose="020B0402040204020203" pitchFamily="34" charset="0"/>
                <a:cs typeface="Segoe UI Semilight" panose="020B0402040204020203" pitchFamily="34" charset="0"/>
              </a:rPr>
              <a:t>notifications.</a:t>
            </a:r>
            <a:endParaRPr lang="en-US" sz="2400" dirty="0">
              <a:solidFill>
                <a:schemeClr val="tx1"/>
              </a:solidFill>
              <a:latin typeface="Segoe UI Semilight" panose="020B0402040204020203" pitchFamily="34" charset="0"/>
              <a:cs typeface="Segoe UI Semilight" panose="020B0402040204020203" pitchFamily="34" charset="0"/>
            </a:endParaRPr>
          </a:p>
          <a:p>
            <a:pPr marL="0" indent="0">
              <a:spcAft>
                <a:spcPts val="882"/>
              </a:spcAft>
              <a:buNone/>
            </a:pPr>
            <a:endParaRPr lang="en-US" sz="18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r>
              <a:rPr lang="en-US" dirty="0">
                <a:solidFill>
                  <a:schemeClr val="tx1"/>
                </a:solidFill>
                <a:latin typeface="Segoe UI" panose="020B0502040204020203" pitchFamily="34" charset="0"/>
              </a:rPr>
              <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5" name="Picture 4" descr="Extensibility icons">
            <a:extLst>
              <a:ext uri="{FF2B5EF4-FFF2-40B4-BE49-F238E27FC236}">
                <a16:creationId xmlns:a16="http://schemas.microsoft.com/office/drawing/2014/main" id="{456F566B-6CEA-471C-B8CE-86295A934A46}"/>
              </a:ext>
            </a:extLst>
          </p:cNvPr>
          <p:cNvPicPr>
            <a:picLocks noChangeAspect="1"/>
          </p:cNvPicPr>
          <p:nvPr/>
        </p:nvPicPr>
        <p:blipFill>
          <a:blip r:embed="rId3"/>
          <a:stretch>
            <a:fillRect/>
          </a:stretch>
        </p:blipFill>
        <p:spPr>
          <a:xfrm>
            <a:off x="9423441" y="471948"/>
            <a:ext cx="1908875" cy="5914103"/>
          </a:xfrm>
          <a:prstGeom prst="rect">
            <a:avLst/>
          </a:prstGeom>
        </p:spPr>
      </p:pic>
    </p:spTree>
    <p:extLst>
      <p:ext uri="{BB962C8B-B14F-4D97-AF65-F5344CB8AC3E}">
        <p14:creationId xmlns:p14="http://schemas.microsoft.com/office/powerpoint/2010/main" val="23674423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smtClean="0">
                <a:solidFill>
                  <a:schemeClr val="tx1"/>
                </a:solidFill>
                <a:cs typeface="Segoe UI" panose="020B0502040204020203" pitchFamily="34" charset="0"/>
              </a:rPr>
              <a:t>Preferred objection handling</a:t>
            </a:r>
            <a:r>
              <a:rPr lang="en-US" dirty="0">
                <a:solidFill>
                  <a:schemeClr val="tx1"/>
                </a:solidFill>
                <a:latin typeface="Segoe UI" panose="020B0502040204020203" pitchFamily="34" charset="0"/>
              </a:rPr>
              <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5" name="Graphic 4" descr="Customer objections icon">
            <a:extLst>
              <a:ext uri="{FF2B5EF4-FFF2-40B4-BE49-F238E27FC236}">
                <a16:creationId xmlns:a16="http://schemas.microsoft.com/office/drawing/2014/main" id="{65F19434-6D82-4CAD-8B2D-6213DE94FB8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9537105" y="1085193"/>
            <a:ext cx="2169751" cy="2169751"/>
          </a:xfrm>
          <a:prstGeom prst="rect">
            <a:avLst/>
          </a:prstGeom>
        </p:spPr>
      </p:pic>
      <p:pic>
        <p:nvPicPr>
          <p:cNvPr id="9" name="Picture 2" descr="Flow logo">
            <a:extLst>
              <a:ext uri="{FF2B5EF4-FFF2-40B4-BE49-F238E27FC236}">
                <a16:creationId xmlns:a16="http://schemas.microsoft.com/office/drawing/2014/main" id="{7CE01AFE-D0F6-4126-82AD-0D18971AE9D7}"/>
              </a:ext>
            </a:extLst>
          </p:cNvPr>
          <p:cNvPicPr>
            <a:picLocks noChangeAspect="1" noChangeArrowheads="1"/>
          </p:cNvPicPr>
          <p:nvPr/>
        </p:nvPicPr>
        <p:blipFill>
          <a:blip r:embed="rId5" cstate="print">
            <a:biLevel thresh="25000"/>
            <a:extLst>
              <a:ext uri="{28A0092B-C50C-407E-A947-70E740481C1C}">
                <a14:useLocalDpi xmlns:a14="http://schemas.microsoft.com/office/drawing/2010/main" val="0"/>
              </a:ext>
            </a:extLst>
          </a:blip>
          <a:srcRect/>
          <a:stretch>
            <a:fillRect/>
          </a:stretch>
        </p:blipFill>
        <p:spPr bwMode="auto">
          <a:xfrm>
            <a:off x="5049975" y="5320713"/>
            <a:ext cx="1362456" cy="136245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Key Vault logo">
            <a:extLst>
              <a:ext uri="{FF2B5EF4-FFF2-40B4-BE49-F238E27FC236}">
                <a16:creationId xmlns:a16="http://schemas.microsoft.com/office/drawing/2014/main" id="{9927C3DF-AC95-49DF-92A8-67A3F03D7DA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122109" y="5148285"/>
            <a:ext cx="1502177" cy="1502177"/>
          </a:xfrm>
          <a:prstGeom prst="rect">
            <a:avLst/>
          </a:prstGeom>
        </p:spPr>
      </p:pic>
      <p:pic>
        <p:nvPicPr>
          <p:cNvPr id="11" name="Picture 10" descr="Web Apps logo">
            <a:extLst>
              <a:ext uri="{FF2B5EF4-FFF2-40B4-BE49-F238E27FC236}">
                <a16:creationId xmlns:a16="http://schemas.microsoft.com/office/drawing/2014/main" id="{B46665D2-8258-4102-8B61-95D0B3FDCD0C}"/>
              </a:ext>
            </a:extLst>
          </p:cNvPr>
          <p:cNvPicPr>
            <a:picLocks noChangeAspect="1"/>
          </p:cNvPicPr>
          <p:nvPr/>
        </p:nvPicPr>
        <p:blipFill>
          <a:blip r:embed="rId7" cstate="print">
            <a:biLevel thresh="25000"/>
            <a:extLst>
              <a:ext uri="{28A0092B-C50C-407E-A947-70E740481C1C}">
                <a14:useLocalDpi xmlns:a14="http://schemas.microsoft.com/office/drawing/2010/main" val="0"/>
              </a:ext>
            </a:extLst>
          </a:blip>
          <a:stretch>
            <a:fillRect/>
          </a:stretch>
        </p:blipFill>
        <p:spPr>
          <a:xfrm>
            <a:off x="9333964" y="5287427"/>
            <a:ext cx="1363035" cy="1363035"/>
          </a:xfrm>
          <a:prstGeom prst="rect">
            <a:avLst/>
          </a:prstGeom>
        </p:spPr>
      </p:pic>
      <p:sp>
        <p:nvSpPr>
          <p:cNvPr id="4" name="TextBox 3"/>
          <p:cNvSpPr txBox="1"/>
          <p:nvPr/>
        </p:nvSpPr>
        <p:spPr>
          <a:xfrm>
            <a:off x="-256858" y="1085193"/>
            <a:ext cx="10613666" cy="5096780"/>
          </a:xfrm>
          <a:prstGeom prst="rect">
            <a:avLst/>
          </a:prstGeom>
          <a:noFill/>
        </p:spPr>
        <p:txBody>
          <a:bodyPr wrap="square" lIns="182880" tIns="146304" rIns="182880" bIns="146304" rtlCol="0">
            <a:spAutoFit/>
          </a:bodyPr>
          <a:lstStyle/>
          <a:p>
            <a:pPr marL="1028700" lvl="1" indent="-571500">
              <a:buFont typeface="Arial" panose="020B0604020202020204" pitchFamily="34" charset="0"/>
              <a:buChar char="•"/>
            </a:pPr>
            <a:r>
              <a:rPr lang="en-US" sz="3600" dirty="0">
                <a:latin typeface="Segoe UI Semilight" panose="020B0402040204020203" pitchFamily="34" charset="0"/>
                <a:cs typeface="Segoe UI Semilight" panose="020B0402040204020203" pitchFamily="34" charset="0"/>
              </a:rPr>
              <a:t>How can we automate our processes?</a:t>
            </a:r>
          </a:p>
          <a:p>
            <a:pPr marL="907645" lvl="1" indent="-571500">
              <a:buFont typeface="Arial" panose="020B0604020202020204" pitchFamily="34" charset="0"/>
              <a:buChar char="•"/>
            </a:pPr>
            <a:endParaRPr lang="en-US" sz="2000" dirty="0">
              <a:latin typeface="Segoe UI Semilight" panose="020B0402040204020203" pitchFamily="34" charset="0"/>
              <a:cs typeface="Segoe UI Semilight" panose="020B0402040204020203" pitchFamily="34" charset="0"/>
            </a:endParaRPr>
          </a:p>
          <a:p>
            <a:pPr marL="1028700" lvl="1" indent="-571500">
              <a:buFont typeface="Arial" panose="020B0604020202020204" pitchFamily="34" charset="0"/>
              <a:buChar char="•"/>
            </a:pPr>
            <a:r>
              <a:rPr lang="en-US" sz="3600" dirty="0">
                <a:latin typeface="Segoe UI Semilight" panose="020B0402040204020203" pitchFamily="34" charset="0"/>
                <a:cs typeface="Segoe UI Semilight" panose="020B0402040204020203" pitchFamily="34" charset="0"/>
              </a:rPr>
              <a:t>Will Microsoft Flow replace Logic Apps?</a:t>
            </a:r>
          </a:p>
          <a:p>
            <a:pPr marL="1028700" lvl="1" indent="-571500">
              <a:buFont typeface="Arial" panose="020B0604020202020204" pitchFamily="34" charset="0"/>
              <a:buChar char="•"/>
            </a:pPr>
            <a:endParaRPr lang="en-US" sz="2000" dirty="0">
              <a:latin typeface="Segoe UI Semilight" panose="020B0402040204020203" pitchFamily="34" charset="0"/>
              <a:cs typeface="Segoe UI Semilight" panose="020B0402040204020203" pitchFamily="34" charset="0"/>
            </a:endParaRPr>
          </a:p>
          <a:p>
            <a:pPr marL="1028700" lvl="1" indent="-571500">
              <a:buFont typeface="Arial" panose="020B0604020202020204" pitchFamily="34" charset="0"/>
              <a:buChar char="•"/>
            </a:pPr>
            <a:r>
              <a:rPr lang="en-US" sz="3600" dirty="0">
                <a:latin typeface="Segoe UI Semilight" panose="020B0402040204020203" pitchFamily="34" charset="0"/>
                <a:cs typeface="Segoe UI Semilight" panose="020B0402040204020203" pitchFamily="34" charset="0"/>
              </a:rPr>
              <a:t>Is there really a way to securely store application secrets in the cloud?</a:t>
            </a:r>
          </a:p>
          <a:p>
            <a:pPr marL="907645" lvl="1" indent="-571500">
              <a:buFont typeface="Arial" panose="020B0604020202020204" pitchFamily="34" charset="0"/>
              <a:buChar char="•"/>
            </a:pPr>
            <a:endParaRPr lang="en-US" sz="2000" dirty="0">
              <a:latin typeface="Segoe UI Semilight" panose="020B0402040204020203" pitchFamily="34" charset="0"/>
              <a:cs typeface="Segoe UI Semilight" panose="020B0402040204020203" pitchFamily="34" charset="0"/>
            </a:endParaRPr>
          </a:p>
          <a:p>
            <a:pPr marL="1028700" lvl="1" indent="-571500">
              <a:buFont typeface="Arial" panose="020B0604020202020204" pitchFamily="34" charset="0"/>
              <a:buChar char="•"/>
            </a:pPr>
            <a:r>
              <a:rPr lang="en-US" sz="3600" dirty="0">
                <a:latin typeface="Segoe UI Semilight" panose="020B0402040204020203" pitchFamily="34" charset="0"/>
                <a:cs typeface="Segoe UI Semilight" panose="020B0402040204020203" pitchFamily="34" charset="0"/>
              </a:rPr>
              <a:t>We won’t have all of the SQL features available to us in the cloud.</a:t>
            </a:r>
          </a:p>
          <a:p>
            <a:pPr marL="571500" indent="-571500">
              <a:spcAft>
                <a:spcPts val="882"/>
              </a:spcAft>
              <a:buFont typeface="Arial" panose="020B0604020202020204" pitchFamily="34" charset="0"/>
              <a:buChar char="•"/>
            </a:pPr>
            <a:endParaRPr lang="en-US" sz="3600" dirty="0"/>
          </a:p>
        </p:txBody>
      </p:sp>
    </p:spTree>
    <p:extLst>
      <p:ext uri="{BB962C8B-B14F-4D97-AF65-F5344CB8AC3E}">
        <p14:creationId xmlns:p14="http://schemas.microsoft.com/office/powerpoint/2010/main" val="31731551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823350" y="1599079"/>
            <a:ext cx="10259809" cy="3603541"/>
          </a:xfrm>
        </p:spPr>
        <p:txBody>
          <a:bodyPr>
            <a:normAutofit/>
          </a:bodyPr>
          <a:lstStyle/>
          <a:p>
            <a:pPr marL="0" indent="0">
              <a:buNone/>
            </a:pPr>
            <a:r>
              <a:rPr lang="en-US" sz="3600" i="1" dirty="0">
                <a:solidFill>
                  <a:schemeClr val="tx1"/>
                </a:solidFill>
              </a:rPr>
              <a:t>“Microsoft has done a very smart job with the technology they have put into the cloud, so that applications are modifiable, interoperable and secure…we couldn’t be happier running PolicyConnect on Azure.”</a:t>
            </a:r>
          </a:p>
          <a:p>
            <a:pPr marL="0" indent="0">
              <a:buNone/>
            </a:pPr>
            <a:endParaRPr lang="en-US" sz="2800" i="1" dirty="0">
              <a:solidFill>
                <a:schemeClr val="tx1"/>
              </a:solidFill>
            </a:endParaRPr>
          </a:p>
          <a:p>
            <a:pPr marL="0" indent="0">
              <a:buNone/>
            </a:pPr>
            <a:r>
              <a:rPr lang="en-US" sz="2800" dirty="0">
                <a:solidFill>
                  <a:schemeClr val="tx1"/>
                </a:solidFill>
              </a:rPr>
              <a:t>Mirand Lark, General Manager, Contoso Ltd.</a:t>
            </a:r>
          </a:p>
          <a:p>
            <a:endParaRPr lang="en-US" sz="3600" dirty="0">
              <a:solidFill>
                <a:schemeClr val="tx1"/>
              </a:solidFill>
              <a:latin typeface="+mj-lt"/>
            </a:endParaRPr>
          </a:p>
          <a:p>
            <a:pPr marL="0" indent="0">
              <a:spcAft>
                <a:spcPts val="882"/>
              </a:spcAft>
              <a:buNone/>
            </a:pPr>
            <a:endParaRPr lang="en-US" sz="18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quote</a:t>
            </a:r>
            <a:r>
              <a:rPr lang="en-US" dirty="0">
                <a:solidFill>
                  <a:schemeClr val="tx1"/>
                </a:solidFill>
                <a:latin typeface="Segoe UI" panose="020B0502040204020203" pitchFamily="34" charset="0"/>
              </a:rPr>
              <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25847644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7784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1: Review the customer case study</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2597634"/>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Analyze your customer needs</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p:txBody>
      </p:sp>
    </p:spTree>
    <p:extLst>
      <p:ext uri="{BB962C8B-B14F-4D97-AF65-F5344CB8AC3E}">
        <p14:creationId xmlns:p14="http://schemas.microsoft.com/office/powerpoint/2010/main" val="20712892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40" y="1524801"/>
            <a:ext cx="6839186" cy="4325013"/>
          </a:xfrm>
        </p:spPr>
        <p:txBody>
          <a:bodyPr>
            <a:noAutofit/>
          </a:bodyPr>
          <a:lstStyle/>
          <a:p>
            <a:r>
              <a:rPr lang="en-US" sz="3600" dirty="0" smtClean="0">
                <a:solidFill>
                  <a:schemeClr val="tx1"/>
                </a:solidFill>
                <a:latin typeface="+mj-lt"/>
              </a:rPr>
              <a:t>Contoso, </a:t>
            </a:r>
            <a:r>
              <a:rPr lang="en-US" sz="3600" dirty="0">
                <a:solidFill>
                  <a:schemeClr val="tx1"/>
                </a:solidFill>
                <a:latin typeface="+mj-lt"/>
              </a:rPr>
              <a:t>Ltd. provides a full range of long-term insurance services to help underinsured people</a:t>
            </a:r>
          </a:p>
          <a:p>
            <a:endParaRPr lang="en-US" sz="3600" dirty="0">
              <a:solidFill>
                <a:schemeClr val="tx1"/>
              </a:solidFill>
              <a:latin typeface="+mj-lt"/>
            </a:endParaRPr>
          </a:p>
          <a:p>
            <a:r>
              <a:rPr lang="en-US" sz="3600" dirty="0">
                <a:solidFill>
                  <a:schemeClr val="tx1"/>
                </a:solidFill>
                <a:latin typeface="+mj-lt"/>
              </a:rPr>
              <a:t>They are trying to cope with being overloaded due to </a:t>
            </a:r>
            <a:r>
              <a:rPr lang="en-US" sz="3600" dirty="0" smtClean="0">
                <a:solidFill>
                  <a:schemeClr val="tx1"/>
                </a:solidFill>
                <a:latin typeface="+mj-lt"/>
              </a:rPr>
              <a:t/>
            </a:r>
            <a:br>
              <a:rPr lang="en-US" sz="3600" dirty="0" smtClean="0">
                <a:solidFill>
                  <a:schemeClr val="tx1"/>
                </a:solidFill>
                <a:latin typeface="+mj-lt"/>
              </a:rPr>
            </a:br>
            <a:r>
              <a:rPr lang="en-US" sz="3600" dirty="0" smtClean="0">
                <a:solidFill>
                  <a:schemeClr val="tx1"/>
                </a:solidFill>
                <a:latin typeface="+mj-lt"/>
              </a:rPr>
              <a:t>faster-than-expected </a:t>
            </a:r>
            <a:r>
              <a:rPr lang="en-US" sz="3600" dirty="0">
                <a:solidFill>
                  <a:schemeClr val="tx1"/>
                </a:solidFill>
                <a:latin typeface="+mj-lt"/>
              </a:rPr>
              <a:t>growth</a:t>
            </a: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a:t>
            </a:r>
            <a:r>
              <a:rPr lang="en-US" dirty="0">
                <a:solidFill>
                  <a:schemeClr val="tx1"/>
                </a:solidFill>
                <a:latin typeface="Segoe UI" panose="020B0502040204020203" pitchFamily="34" charset="0"/>
              </a:rPr>
              <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11" name="Picture 10" descr="Contoso Insurance logo" title="Contoso Insurance logo">
            <a:extLst>
              <a:ext uri="{FF2B5EF4-FFF2-40B4-BE49-F238E27FC236}">
                <a16:creationId xmlns:a16="http://schemas.microsoft.com/office/drawing/2014/main" id="{C9D172C1-3328-4F51-BFC2-DD21E1F498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82486" y="1110503"/>
            <a:ext cx="3830963" cy="4261408"/>
          </a:xfrm>
          <a:prstGeom prst="rect">
            <a:avLst/>
          </a:prstGeom>
        </p:spPr>
      </p:pic>
    </p:spTree>
    <p:extLst>
      <p:ext uri="{BB962C8B-B14F-4D97-AF65-F5344CB8AC3E}">
        <p14:creationId xmlns:p14="http://schemas.microsoft.com/office/powerpoint/2010/main" val="34291270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106044" y="1299456"/>
            <a:ext cx="4369703" cy="4884776"/>
          </a:xfrm>
        </p:spPr>
        <p:txBody>
          <a:bodyPr>
            <a:noAutofit/>
          </a:bodyPr>
          <a:lstStyle/>
          <a:p>
            <a:r>
              <a:rPr lang="en-US" sz="2800" dirty="0" smtClean="0">
                <a:solidFill>
                  <a:schemeClr val="tx1"/>
                </a:solidFill>
                <a:latin typeface="+mj-lt"/>
              </a:rPr>
              <a:t>Contoso, </a:t>
            </a:r>
            <a:r>
              <a:rPr lang="en-US" sz="2800" dirty="0">
                <a:solidFill>
                  <a:schemeClr val="tx1"/>
                </a:solidFill>
                <a:latin typeface="+mj-lt"/>
              </a:rPr>
              <a:t>Ltd. created a custom Windows Forms app called PolicyConnect for their employees to manage policy holder </a:t>
            </a:r>
            <a:r>
              <a:rPr lang="en-US" sz="2800" dirty="0" smtClean="0">
                <a:solidFill>
                  <a:schemeClr val="tx1"/>
                </a:solidFill>
                <a:latin typeface="+mj-lt"/>
              </a:rPr>
              <a:t>information</a:t>
            </a:r>
            <a:br>
              <a:rPr lang="en-US" sz="2800" dirty="0" smtClean="0">
                <a:solidFill>
                  <a:schemeClr val="tx1"/>
                </a:solidFill>
                <a:latin typeface="+mj-lt"/>
              </a:rPr>
            </a:br>
            <a:endParaRPr lang="en-US" sz="2800" dirty="0" smtClean="0">
              <a:solidFill>
                <a:schemeClr val="tx1"/>
              </a:solidFill>
              <a:latin typeface="+mj-lt"/>
            </a:endParaRPr>
          </a:p>
          <a:p>
            <a:r>
              <a:rPr lang="en-US" sz="2800" dirty="0" smtClean="0">
                <a:solidFill>
                  <a:schemeClr val="tx1"/>
                </a:solidFill>
                <a:latin typeface="+mj-lt"/>
              </a:rPr>
              <a:t>Their </a:t>
            </a:r>
            <a:r>
              <a:rPr lang="en-US" sz="2800" dirty="0">
                <a:solidFill>
                  <a:schemeClr val="tx1"/>
                </a:solidFill>
                <a:latin typeface="+mj-lt"/>
              </a:rPr>
              <a:t>data is stored in </a:t>
            </a:r>
            <a:r>
              <a:rPr lang="en-US" sz="2800" dirty="0" smtClean="0">
                <a:solidFill>
                  <a:schemeClr val="tx1"/>
                </a:solidFill>
                <a:latin typeface="+mj-lt"/>
              </a:rPr>
              <a:t/>
            </a:r>
            <a:br>
              <a:rPr lang="en-US" sz="2800" dirty="0" smtClean="0">
                <a:solidFill>
                  <a:schemeClr val="tx1"/>
                </a:solidFill>
                <a:latin typeface="+mj-lt"/>
              </a:rPr>
            </a:br>
            <a:r>
              <a:rPr lang="en-US" sz="2800" dirty="0" smtClean="0">
                <a:solidFill>
                  <a:schemeClr val="tx1"/>
                </a:solidFill>
                <a:latin typeface="+mj-lt"/>
              </a:rPr>
              <a:t>a </a:t>
            </a:r>
            <a:r>
              <a:rPr lang="en-US" sz="2800" dirty="0">
                <a:solidFill>
                  <a:schemeClr val="tx1"/>
                </a:solidFill>
                <a:latin typeface="+mj-lt"/>
              </a:rPr>
              <a:t>SQL Server 2008 database, and a file server on their </a:t>
            </a:r>
            <a:r>
              <a:rPr lang="en-US" sz="2800" dirty="0" smtClean="0">
                <a:solidFill>
                  <a:schemeClr val="tx1"/>
                </a:solidFill>
                <a:latin typeface="+mj-lt"/>
              </a:rPr>
              <a:t>local</a:t>
            </a:r>
            <a:br>
              <a:rPr lang="en-US" sz="2800" dirty="0" smtClean="0">
                <a:solidFill>
                  <a:schemeClr val="tx1"/>
                </a:solidFill>
                <a:latin typeface="+mj-lt"/>
              </a:rPr>
            </a:br>
            <a:r>
              <a:rPr lang="en-US" sz="2800" dirty="0" smtClean="0">
                <a:solidFill>
                  <a:schemeClr val="tx1"/>
                </a:solidFill>
                <a:latin typeface="+mj-lt"/>
              </a:rPr>
              <a:t> </a:t>
            </a:r>
            <a:r>
              <a:rPr lang="en-US" sz="2800" dirty="0">
                <a:solidFill>
                  <a:schemeClr val="tx1"/>
                </a:solidFill>
                <a:latin typeface="+mj-lt"/>
              </a:rPr>
              <a:t>area network</a:t>
            </a: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a:t>
            </a:r>
            <a:r>
              <a:rPr lang="en-US" dirty="0">
                <a:solidFill>
                  <a:schemeClr val="tx1"/>
                </a:solidFill>
                <a:latin typeface="Segoe UI" panose="020B0502040204020203" pitchFamily="34" charset="0"/>
              </a:rPr>
              <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6" name="Picture 5" descr="Contoso Insurance PolicyConnect logo" title="Contoso Insurance PolicyConnect logo">
            <a:extLst>
              <a:ext uri="{FF2B5EF4-FFF2-40B4-BE49-F238E27FC236}">
                <a16:creationId xmlns:a16="http://schemas.microsoft.com/office/drawing/2014/main" id="{D441708D-242F-4DF7-82A3-1B474CE5E23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97160" y="547859"/>
            <a:ext cx="4234239" cy="1767889"/>
          </a:xfrm>
          <a:prstGeom prst="rect">
            <a:avLst/>
          </a:prstGeom>
        </p:spPr>
      </p:pic>
      <p:pic>
        <p:nvPicPr>
          <p:cNvPr id="24" name="Picture 23" descr="The Contoso topology diagram has a local area network comprised of the on-premise user, Application servers for authentication and authorization, policy management and data access service, database servers, and file servers. A VPN server connects them to the Remote User via PolicyConnect." title="Contoso topology diagram"/>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75747" y="2548804"/>
            <a:ext cx="7535764" cy="3944685"/>
          </a:xfrm>
          <a:prstGeom prst="rect">
            <a:avLst/>
          </a:prstGeom>
        </p:spPr>
      </p:pic>
    </p:spTree>
    <p:extLst>
      <p:ext uri="{BB962C8B-B14F-4D97-AF65-F5344CB8AC3E}">
        <p14:creationId xmlns:p14="http://schemas.microsoft.com/office/powerpoint/2010/main" val="1502261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Power Apps icon">
            <a:extLst>
              <a:ext uri="{FF2B5EF4-FFF2-40B4-BE49-F238E27FC236}">
                <a16:creationId xmlns:a16="http://schemas.microsoft.com/office/drawing/2014/main" id="{FB58AE5F-9269-4277-AD00-50DBCB9486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05568" y="1777197"/>
            <a:ext cx="2584928" cy="2481287"/>
          </a:xfrm>
          <a:prstGeom prst="rect">
            <a:avLst/>
          </a:prstGeom>
        </p:spPr>
      </p:pic>
      <p:pic>
        <p:nvPicPr>
          <p:cNvPr id="5" name="Picture 4" descr="Email icon">
            <a:extLst>
              <a:ext uri="{FF2B5EF4-FFF2-40B4-BE49-F238E27FC236}">
                <a16:creationId xmlns:a16="http://schemas.microsoft.com/office/drawing/2014/main" id="{499F88A8-6615-450A-8993-5AD3518D43C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1398" y="1778165"/>
            <a:ext cx="2584928" cy="2481287"/>
          </a:xfrm>
          <a:prstGeom prst="rect">
            <a:avLst/>
          </a:prstGeom>
        </p:spPr>
      </p:pic>
      <p:pic>
        <p:nvPicPr>
          <p:cNvPr id="15" name="Picture 14" descr="Apps icons">
            <a:extLst>
              <a:ext uri="{FF2B5EF4-FFF2-40B4-BE49-F238E27FC236}">
                <a16:creationId xmlns:a16="http://schemas.microsoft.com/office/drawing/2014/main" id="{BC4CAE72-2042-48F4-B289-C85961177BC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80016" y="1782962"/>
            <a:ext cx="2591025" cy="2481287"/>
          </a:xfrm>
          <a:prstGeom prst="rect">
            <a:avLst/>
          </a:prstGeom>
        </p:spPr>
      </p:pic>
      <p:sp>
        <p:nvSpPr>
          <p:cNvPr id="3" name="Content Placeholder 2"/>
          <p:cNvSpPr>
            <a:spLocks noGrp="1"/>
          </p:cNvSpPr>
          <p:nvPr>
            <p:ph type="body" sz="quarter" idx="10"/>
          </p:nvPr>
        </p:nvSpPr>
        <p:spPr>
          <a:xfrm>
            <a:off x="269240" y="4452530"/>
            <a:ext cx="3751364" cy="2121991"/>
          </a:xfrm>
        </p:spPr>
        <p:txBody>
          <a:bodyPr>
            <a:normAutofit/>
          </a:bodyPr>
          <a:lstStyle/>
          <a:p>
            <a:pPr marL="0" indent="0">
              <a:buNone/>
            </a:pPr>
            <a:r>
              <a:rPr lang="en-US" sz="2400" dirty="0">
                <a:solidFill>
                  <a:schemeClr val="tx1"/>
                </a:solidFill>
                <a:latin typeface="+mn-lt"/>
              </a:rPr>
              <a:t>Employees rely on email as a workflow engine for document management </a:t>
            </a:r>
            <a:r>
              <a:rPr lang="en-US" sz="2400" dirty="0" smtClean="0">
                <a:solidFill>
                  <a:schemeClr val="tx1"/>
                </a:solidFill>
                <a:latin typeface="+mn-lt"/>
              </a:rPr>
              <a:t>tasks</a:t>
            </a:r>
            <a:endParaRPr lang="en-US" sz="2400" dirty="0">
              <a:solidFill>
                <a:schemeClr val="tx1"/>
              </a:solidFill>
              <a:latin typeface="+mn-lt"/>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a:t>
            </a:r>
            <a:r>
              <a:rPr lang="en-US" dirty="0">
                <a:solidFill>
                  <a:schemeClr val="tx1"/>
                </a:solidFill>
                <a:latin typeface="Segoe UI" panose="020B0502040204020203" pitchFamily="34" charset="0"/>
              </a:rPr>
              <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7" name="Content Placeholder 2">
            <a:extLst>
              <a:ext uri="{FF2B5EF4-FFF2-40B4-BE49-F238E27FC236}">
                <a16:creationId xmlns:a16="http://schemas.microsoft.com/office/drawing/2014/main" id="{2672F36C-3E30-4B77-9561-DBE1EB265284}"/>
              </a:ext>
            </a:extLst>
          </p:cNvPr>
          <p:cNvSpPr txBox="1">
            <a:spLocks/>
          </p:cNvSpPr>
          <p:nvPr/>
        </p:nvSpPr>
        <p:spPr>
          <a:xfrm>
            <a:off x="8302023" y="4452529"/>
            <a:ext cx="3751364" cy="2121991"/>
          </a:xfrm>
          <a:prstGeom prst="rect">
            <a:avLst/>
          </a:prstGeom>
        </p:spPr>
        <p:txBody>
          <a:bodyPr vert="horz" wrap="square" lIns="146304" tIns="91440" rIns="146304" bIns="91440" rtlCol="0">
            <a:norm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Font typeface="Arial" pitchFamily="34" charset="0"/>
              <a:buNone/>
            </a:pPr>
            <a:r>
              <a:rPr lang="en-US" sz="2400" dirty="0">
                <a:solidFill>
                  <a:schemeClr val="tx1"/>
                </a:solidFill>
                <a:latin typeface="+mn-lt"/>
              </a:rPr>
              <a:t>Wants to make policy holder system available through web and mobile applications without VPN</a:t>
            </a:r>
          </a:p>
        </p:txBody>
      </p:sp>
      <p:sp>
        <p:nvSpPr>
          <p:cNvPr id="8" name="Content Placeholder 2">
            <a:extLst>
              <a:ext uri="{FF2B5EF4-FFF2-40B4-BE49-F238E27FC236}">
                <a16:creationId xmlns:a16="http://schemas.microsoft.com/office/drawing/2014/main" id="{C7199730-3DAE-4931-8C72-E272AC2F717B}"/>
              </a:ext>
            </a:extLst>
          </p:cNvPr>
          <p:cNvSpPr txBox="1">
            <a:spLocks/>
          </p:cNvSpPr>
          <p:nvPr/>
        </p:nvSpPr>
        <p:spPr>
          <a:xfrm>
            <a:off x="4221478" y="4452529"/>
            <a:ext cx="3751364" cy="2121991"/>
          </a:xfrm>
          <a:prstGeom prst="rect">
            <a:avLst/>
          </a:prstGeom>
        </p:spPr>
        <p:txBody>
          <a:bodyPr vert="horz" wrap="square" lIns="146304" tIns="91440" rIns="146304" bIns="91440" rtlCol="0">
            <a:norm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Font typeface="Arial" pitchFamily="34" charset="0"/>
              <a:buNone/>
            </a:pPr>
            <a:r>
              <a:rPr lang="en-US" sz="2400" dirty="0">
                <a:solidFill>
                  <a:schemeClr val="tx1"/>
                </a:solidFill>
                <a:latin typeface="+mn-lt"/>
              </a:rPr>
              <a:t>Would like options to gain insights without requiring custom development each time</a:t>
            </a:r>
          </a:p>
        </p:txBody>
      </p:sp>
    </p:spTree>
    <p:extLst>
      <p:ext uri="{BB962C8B-B14F-4D97-AF65-F5344CB8AC3E}">
        <p14:creationId xmlns:p14="http://schemas.microsoft.com/office/powerpoint/2010/main" val="9618488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phic 4" descr="Speech">
            <a:extLst>
              <a:ext uri="{FF2B5EF4-FFF2-40B4-BE49-F238E27FC236}">
                <a16:creationId xmlns:a16="http://schemas.microsoft.com/office/drawing/2014/main" id="{3DE8D0BF-B10C-46F0-9953-CFE8085C08C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459498" y="475963"/>
            <a:ext cx="10793595" cy="6359445"/>
          </a:xfrm>
          <a:prstGeom prst="rect">
            <a:avLst/>
          </a:prstGeom>
          <a:effectLst>
            <a:outerShdw blurRad="76200" dir="18900000" sy="23000" kx="-1200000" algn="bl" rotWithShape="0">
              <a:prstClr val="black">
                <a:alpha val="20000"/>
              </a:prstClr>
            </a:outerShdw>
          </a:effectLst>
        </p:spPr>
      </p:pic>
      <p:sp>
        <p:nvSpPr>
          <p:cNvPr id="3" name="Content Placeholder 2"/>
          <p:cNvSpPr>
            <a:spLocks noGrp="1"/>
          </p:cNvSpPr>
          <p:nvPr>
            <p:ph type="body" sz="quarter" idx="10"/>
          </p:nvPr>
        </p:nvSpPr>
        <p:spPr>
          <a:xfrm>
            <a:off x="1289324" y="1846450"/>
            <a:ext cx="7413559" cy="2927729"/>
          </a:xfrm>
        </p:spPr>
        <p:txBody>
          <a:bodyPr>
            <a:normAutofit/>
          </a:bodyPr>
          <a:lstStyle/>
          <a:p>
            <a:pPr marL="0" indent="0">
              <a:buNone/>
            </a:pPr>
            <a:r>
              <a:rPr lang="en-US" sz="2400" dirty="0">
                <a:solidFill>
                  <a:schemeClr val="tx1"/>
                </a:solidFill>
                <a:latin typeface="+mn-lt"/>
              </a:rPr>
              <a:t>We would like to make sure our database isn’t overtaxed, show a dashboard with user statistics, allow non-developers in other departments to make mobile apps, and improve security by protecting application secrets.</a:t>
            </a:r>
          </a:p>
          <a:p>
            <a:pPr marL="0" indent="0">
              <a:buNone/>
            </a:pPr>
            <a:endParaRPr lang="en-US" sz="2400" dirty="0">
              <a:solidFill>
                <a:schemeClr val="tx1"/>
              </a:solidFill>
              <a:latin typeface="+mn-lt"/>
            </a:endParaRPr>
          </a:p>
          <a:p>
            <a:pPr marL="0" indent="0">
              <a:buNone/>
            </a:pPr>
            <a:r>
              <a:rPr lang="en-US" sz="2400" dirty="0">
                <a:solidFill>
                  <a:schemeClr val="tx1"/>
                </a:solidFill>
                <a:latin typeface="+mn-lt"/>
              </a:rPr>
              <a:t>Can you help us do this?</a:t>
            </a: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a:t>
            </a:r>
            <a:r>
              <a:rPr lang="en-US" dirty="0">
                <a:solidFill>
                  <a:schemeClr val="tx1"/>
                </a:solidFill>
                <a:latin typeface="Segoe UI" panose="020B0502040204020203" pitchFamily="34" charset="0"/>
              </a:rPr>
              <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7" name="Graphic 6" descr="Eye icon">
            <a:extLst>
              <a:ext uri="{FF2B5EF4-FFF2-40B4-BE49-F238E27FC236}">
                <a16:creationId xmlns:a16="http://schemas.microsoft.com/office/drawing/2014/main" id="{7C1C5C99-011D-4C0D-9142-F28D489748B9}"/>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tretch>
            <a:fillRect/>
          </a:stretch>
        </p:blipFill>
        <p:spPr>
          <a:xfrm>
            <a:off x="9971095" y="4249202"/>
            <a:ext cx="1347479" cy="1347479"/>
          </a:xfrm>
          <a:prstGeom prst="rect">
            <a:avLst/>
          </a:prstGeom>
        </p:spPr>
      </p:pic>
      <p:pic>
        <p:nvPicPr>
          <p:cNvPr id="9" name="Graphic 8" descr="Bar chart icon">
            <a:extLst>
              <a:ext uri="{FF2B5EF4-FFF2-40B4-BE49-F238E27FC236}">
                <a16:creationId xmlns:a16="http://schemas.microsoft.com/office/drawing/2014/main" id="{A41136D7-1185-4475-A71D-511157010FFC}"/>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 xmlns:asvg="http://schemas.microsoft.com/office/drawing/2016/SVG/main" r:embed="rId8"/>
              </a:ext>
            </a:extLst>
          </a:blip>
          <a:stretch>
            <a:fillRect/>
          </a:stretch>
        </p:blipFill>
        <p:spPr>
          <a:xfrm>
            <a:off x="9922904" y="835107"/>
            <a:ext cx="1443859" cy="1443859"/>
          </a:xfrm>
          <a:prstGeom prst="rect">
            <a:avLst/>
          </a:prstGeom>
        </p:spPr>
      </p:pic>
      <p:pic>
        <p:nvPicPr>
          <p:cNvPr id="11" name="Graphic 10" descr="Puzzle icon">
            <a:extLst>
              <a:ext uri="{FF2B5EF4-FFF2-40B4-BE49-F238E27FC236}">
                <a16:creationId xmlns:a16="http://schemas.microsoft.com/office/drawing/2014/main" id="{5EC81EF3-59AB-4538-A02A-1857882224BA}"/>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 xmlns:asvg="http://schemas.microsoft.com/office/drawing/2016/SVG/main" r:embed="rId10"/>
              </a:ext>
            </a:extLst>
          </a:blip>
          <a:stretch>
            <a:fillRect/>
          </a:stretch>
        </p:blipFill>
        <p:spPr>
          <a:xfrm>
            <a:off x="10000771" y="2724166"/>
            <a:ext cx="1288126" cy="1288126"/>
          </a:xfrm>
          <a:prstGeom prst="rect">
            <a:avLst/>
          </a:prstGeom>
        </p:spPr>
      </p:pic>
    </p:spTree>
    <p:extLst>
      <p:ext uri="{BB962C8B-B14F-4D97-AF65-F5344CB8AC3E}">
        <p14:creationId xmlns:p14="http://schemas.microsoft.com/office/powerpoint/2010/main" val="25999173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40" y="1497042"/>
            <a:ext cx="9701856" cy="4572922"/>
          </a:xfrm>
        </p:spPr>
        <p:txBody>
          <a:bodyPr>
            <a:normAutofit fontScale="92500"/>
          </a:bodyPr>
          <a:lstStyle/>
          <a:p>
            <a:pPr lvl="1"/>
            <a:r>
              <a:rPr lang="en-US" sz="3600" dirty="0">
                <a:solidFill>
                  <a:schemeClr val="tx1"/>
                </a:solidFill>
                <a:latin typeface="Segoe UI Semilight" panose="020B0402040204020203" pitchFamily="34" charset="0"/>
                <a:cs typeface="Segoe UI Semilight" panose="020B0402040204020203" pitchFamily="34" charset="0"/>
              </a:rPr>
              <a:t>Modernize our architecture</a:t>
            </a:r>
          </a:p>
          <a:p>
            <a:pPr lvl="1"/>
            <a:r>
              <a:rPr lang="en-US" sz="3600" dirty="0">
                <a:solidFill>
                  <a:schemeClr val="tx1"/>
                </a:solidFill>
                <a:latin typeface="Segoe UI Semilight" panose="020B0402040204020203" pitchFamily="34" charset="0"/>
                <a:cs typeface="Segoe UI Semilight" panose="020B0402040204020203" pitchFamily="34" charset="0"/>
              </a:rPr>
              <a:t>Go mobile</a:t>
            </a:r>
          </a:p>
          <a:p>
            <a:pPr lvl="1"/>
            <a:r>
              <a:rPr lang="en-US" sz="3600" dirty="0">
                <a:solidFill>
                  <a:schemeClr val="tx1"/>
                </a:solidFill>
                <a:latin typeface="Segoe UI Semilight" panose="020B0402040204020203" pitchFamily="34" charset="0"/>
                <a:cs typeface="Segoe UI Semilight" panose="020B0402040204020203" pitchFamily="34" charset="0"/>
              </a:rPr>
              <a:t>Enable non-developer employees to create apps</a:t>
            </a:r>
          </a:p>
          <a:p>
            <a:pPr lvl="1"/>
            <a:r>
              <a:rPr lang="en-US" sz="3600" dirty="0">
                <a:solidFill>
                  <a:schemeClr val="tx1"/>
                </a:solidFill>
                <a:latin typeface="Segoe UI Semilight" panose="020B0402040204020203" pitchFamily="34" charset="0"/>
                <a:cs typeface="Segoe UI Semilight" panose="020B0402040204020203" pitchFamily="34" charset="0"/>
              </a:rPr>
              <a:t>Improve management of app secrets</a:t>
            </a:r>
          </a:p>
          <a:p>
            <a:pPr lvl="1"/>
            <a:r>
              <a:rPr lang="en-US" sz="3600" dirty="0">
                <a:solidFill>
                  <a:schemeClr val="tx1"/>
                </a:solidFill>
                <a:latin typeface="Segoe UI Semilight" panose="020B0402040204020203" pitchFamily="34" charset="0"/>
                <a:cs typeface="Segoe UI Semilight" panose="020B0402040204020203" pitchFamily="34" charset="0"/>
              </a:rPr>
              <a:t>Add full-text search</a:t>
            </a:r>
          </a:p>
          <a:p>
            <a:pPr lvl="1"/>
            <a:r>
              <a:rPr lang="en-US" sz="3600" dirty="0" smtClean="0">
                <a:solidFill>
                  <a:schemeClr val="tx1"/>
                </a:solidFill>
                <a:latin typeface="Segoe UI Semilight" panose="020B0402040204020203" pitchFamily="34" charset="0"/>
                <a:cs typeface="Segoe UI Semilight" panose="020B0402040204020203" pitchFamily="34" charset="0"/>
              </a:rPr>
              <a:t>Use </a:t>
            </a:r>
            <a:r>
              <a:rPr lang="en-US" sz="3600" dirty="0" err="1" smtClean="0">
                <a:solidFill>
                  <a:schemeClr val="tx1"/>
                </a:solidFill>
                <a:latin typeface="Segoe UI Semilight" panose="020B0402040204020203" pitchFamily="34" charset="0"/>
                <a:cs typeface="Segoe UI Semilight" panose="020B0402040204020203" pitchFamily="34" charset="0"/>
              </a:rPr>
              <a:t>serverless</a:t>
            </a:r>
            <a:r>
              <a:rPr lang="en-US" sz="3600" dirty="0" smtClean="0">
                <a:solidFill>
                  <a:schemeClr val="tx1"/>
                </a:solidFill>
                <a:latin typeface="Segoe UI Semilight" panose="020B0402040204020203" pitchFamily="34" charset="0"/>
                <a:cs typeface="Segoe UI Semilight" panose="020B0402040204020203" pitchFamily="34" charset="0"/>
              </a:rPr>
              <a:t> </a:t>
            </a:r>
            <a:r>
              <a:rPr lang="en-US" sz="3600" dirty="0">
                <a:solidFill>
                  <a:schemeClr val="tx1"/>
                </a:solidFill>
                <a:latin typeface="Segoe UI Semilight" panose="020B0402040204020203" pitchFamily="34" charset="0"/>
                <a:cs typeface="Segoe UI Semilight" panose="020B0402040204020203" pitchFamily="34" charset="0"/>
              </a:rPr>
              <a:t>API technologies</a:t>
            </a:r>
          </a:p>
          <a:p>
            <a:pPr lvl="1"/>
            <a:r>
              <a:rPr lang="en-US" sz="3600" dirty="0">
                <a:solidFill>
                  <a:schemeClr val="tx1"/>
                </a:solidFill>
                <a:latin typeface="Segoe UI Semilight" panose="020B0402040204020203" pitchFamily="34" charset="0"/>
                <a:cs typeface="Segoe UI Semilight" panose="020B0402040204020203" pitchFamily="34" charset="0"/>
              </a:rPr>
              <a:t>Migrate to Azure SQL</a:t>
            </a:r>
          </a:p>
          <a:p>
            <a:pPr lvl="1"/>
            <a:r>
              <a:rPr lang="en-US" sz="3600" dirty="0">
                <a:solidFill>
                  <a:schemeClr val="tx1"/>
                </a:solidFill>
                <a:latin typeface="Segoe UI Semilight" panose="020B0402040204020203" pitchFamily="34" charset="0"/>
                <a:cs typeface="Segoe UI Semilight" panose="020B0402040204020203" pitchFamily="34" charset="0"/>
              </a:rPr>
              <a:t>Add caching to our solution</a:t>
            </a: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needs</a:t>
            </a:r>
            <a:r>
              <a:rPr lang="en-US" dirty="0">
                <a:solidFill>
                  <a:schemeClr val="tx1"/>
                </a:solidFill>
                <a:latin typeface="Segoe UI" panose="020B0502040204020203" pitchFamily="34" charset="0"/>
              </a:rPr>
              <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5" name="Picture 4" descr="Contoso Insurance logo" title="Contoso Insurance logo">
            <a:extLst>
              <a:ext uri="{FF2B5EF4-FFF2-40B4-BE49-F238E27FC236}">
                <a16:creationId xmlns:a16="http://schemas.microsoft.com/office/drawing/2014/main" id="{EC3AF1FC-904F-45B4-B889-E582F43AF5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93514" y="289511"/>
            <a:ext cx="1524000" cy="1524000"/>
          </a:xfrm>
          <a:prstGeom prst="rect">
            <a:avLst/>
          </a:prstGeom>
        </p:spPr>
      </p:pic>
      <p:pic>
        <p:nvPicPr>
          <p:cNvPr id="7" name="Graphic 6" descr="Key icon">
            <a:extLst>
              <a:ext uri="{FF2B5EF4-FFF2-40B4-BE49-F238E27FC236}">
                <a16:creationId xmlns:a16="http://schemas.microsoft.com/office/drawing/2014/main" id="{5438B829-CEFC-413B-B15B-DDA2452C80C7}"/>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tretch>
            <a:fillRect/>
          </a:stretch>
        </p:blipFill>
        <p:spPr>
          <a:xfrm>
            <a:off x="10490888" y="3471579"/>
            <a:ext cx="914400" cy="914400"/>
          </a:xfrm>
          <a:prstGeom prst="rect">
            <a:avLst/>
          </a:prstGeom>
        </p:spPr>
      </p:pic>
      <p:pic>
        <p:nvPicPr>
          <p:cNvPr id="9" name="Graphic 8" descr="Tools icon">
            <a:extLst>
              <a:ext uri="{FF2B5EF4-FFF2-40B4-BE49-F238E27FC236}">
                <a16:creationId xmlns:a16="http://schemas.microsoft.com/office/drawing/2014/main" id="{89FEF95B-601C-4168-8437-381D7F5D664F}"/>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 xmlns:asvg="http://schemas.microsoft.com/office/drawing/2016/SVG/main" r:embed="rId7"/>
              </a:ext>
            </a:extLst>
          </a:blip>
          <a:stretch>
            <a:fillRect/>
          </a:stretch>
        </p:blipFill>
        <p:spPr>
          <a:xfrm>
            <a:off x="10948088" y="2308845"/>
            <a:ext cx="914400" cy="914400"/>
          </a:xfrm>
          <a:prstGeom prst="rect">
            <a:avLst/>
          </a:prstGeom>
        </p:spPr>
      </p:pic>
      <p:pic>
        <p:nvPicPr>
          <p:cNvPr id="11" name="Graphic 10" descr="Search icon">
            <a:extLst>
              <a:ext uri="{FF2B5EF4-FFF2-40B4-BE49-F238E27FC236}">
                <a16:creationId xmlns:a16="http://schemas.microsoft.com/office/drawing/2014/main" id="{7AAEC09D-AC5D-4276-B73B-F792901F31AE}"/>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 xmlns:asvg="http://schemas.microsoft.com/office/drawing/2016/SVG/main" r:embed="rId9"/>
              </a:ext>
            </a:extLst>
          </a:blip>
          <a:stretch>
            <a:fillRect/>
          </a:stretch>
        </p:blipFill>
        <p:spPr>
          <a:xfrm>
            <a:off x="10525911" y="4342914"/>
            <a:ext cx="914400" cy="914400"/>
          </a:xfrm>
          <a:prstGeom prst="rect">
            <a:avLst/>
          </a:prstGeom>
        </p:spPr>
      </p:pic>
      <p:pic>
        <p:nvPicPr>
          <p:cNvPr id="13" name="Graphic 12" descr="Mobile device icon">
            <a:extLst>
              <a:ext uri="{FF2B5EF4-FFF2-40B4-BE49-F238E27FC236}">
                <a16:creationId xmlns:a16="http://schemas.microsoft.com/office/drawing/2014/main" id="{31B50B0C-C074-4091-B6D7-15CEE888267D}"/>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 xmlns:asvg="http://schemas.microsoft.com/office/drawing/2016/SVG/main" r:embed="rId11"/>
              </a:ext>
            </a:extLst>
          </a:blip>
          <a:stretch>
            <a:fillRect/>
          </a:stretch>
        </p:blipFill>
        <p:spPr>
          <a:xfrm>
            <a:off x="9971096" y="2308845"/>
            <a:ext cx="914400" cy="914400"/>
          </a:xfrm>
          <a:prstGeom prst="rect">
            <a:avLst/>
          </a:prstGeom>
        </p:spPr>
      </p:pic>
      <p:pic>
        <p:nvPicPr>
          <p:cNvPr id="15" name="Graphic 14" descr="Database icon">
            <a:extLst>
              <a:ext uri="{FF2B5EF4-FFF2-40B4-BE49-F238E27FC236}">
                <a16:creationId xmlns:a16="http://schemas.microsoft.com/office/drawing/2014/main" id="{6A79573E-C9C2-4F4F-9748-2E1239AAB63C}"/>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 xmlns:asvg="http://schemas.microsoft.com/office/drawing/2016/SVG/main" r:embed="rId13"/>
              </a:ext>
            </a:extLst>
          </a:blip>
          <a:stretch>
            <a:fillRect/>
          </a:stretch>
        </p:blipFill>
        <p:spPr>
          <a:xfrm>
            <a:off x="10525911" y="5271941"/>
            <a:ext cx="914400" cy="914400"/>
          </a:xfrm>
          <a:prstGeom prst="rect">
            <a:avLst/>
          </a:prstGeom>
        </p:spPr>
      </p:pic>
    </p:spTree>
    <p:extLst>
      <p:ext uri="{BB962C8B-B14F-4D97-AF65-F5344CB8AC3E}">
        <p14:creationId xmlns:p14="http://schemas.microsoft.com/office/powerpoint/2010/main" val="39232659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40" y="1579749"/>
            <a:ext cx="9159649" cy="4729152"/>
          </a:xfrm>
        </p:spPr>
        <p:txBody>
          <a:bodyPr>
            <a:normAutofit fontScale="92500" lnSpcReduction="10000"/>
          </a:bodyPr>
          <a:lstStyle/>
          <a:p>
            <a:pPr lvl="1"/>
            <a:r>
              <a:rPr lang="en-US" sz="3600" dirty="0">
                <a:solidFill>
                  <a:schemeClr val="tx1"/>
                </a:solidFill>
                <a:latin typeface="Segoe UI Semilight" panose="020B0402040204020203" pitchFamily="34" charset="0"/>
                <a:cs typeface="Segoe UI Semilight" panose="020B0402040204020203" pitchFamily="34" charset="0"/>
              </a:rPr>
              <a:t>How can we automate our processes?</a:t>
            </a:r>
          </a:p>
          <a:p>
            <a:pPr lvl="1"/>
            <a:endParaRPr lang="en-US" sz="3600" dirty="0">
              <a:solidFill>
                <a:schemeClr val="tx1"/>
              </a:solidFill>
              <a:latin typeface="Segoe UI Semilight" panose="020B0402040204020203" pitchFamily="34" charset="0"/>
              <a:cs typeface="Segoe UI Semilight" panose="020B0402040204020203" pitchFamily="34" charset="0"/>
            </a:endParaRPr>
          </a:p>
          <a:p>
            <a:pPr lvl="1"/>
            <a:r>
              <a:rPr lang="en-US" sz="3600" dirty="0">
                <a:solidFill>
                  <a:schemeClr val="tx1"/>
                </a:solidFill>
                <a:latin typeface="Segoe UI Semilight" panose="020B0402040204020203" pitchFamily="34" charset="0"/>
                <a:cs typeface="Segoe UI Semilight" panose="020B0402040204020203" pitchFamily="34" charset="0"/>
              </a:rPr>
              <a:t>Will Microsoft Flow replace Logic Apps?</a:t>
            </a:r>
          </a:p>
          <a:p>
            <a:pPr lvl="1"/>
            <a:endParaRPr lang="en-US" sz="3600" dirty="0">
              <a:solidFill>
                <a:schemeClr val="tx1"/>
              </a:solidFill>
              <a:latin typeface="Segoe UI Semilight" panose="020B0402040204020203" pitchFamily="34" charset="0"/>
              <a:cs typeface="Segoe UI Semilight" panose="020B0402040204020203" pitchFamily="34" charset="0"/>
            </a:endParaRPr>
          </a:p>
          <a:p>
            <a:pPr lvl="1"/>
            <a:r>
              <a:rPr lang="en-US" sz="3600" dirty="0">
                <a:solidFill>
                  <a:schemeClr val="tx1"/>
                </a:solidFill>
                <a:latin typeface="Segoe UI Semilight" panose="020B0402040204020203" pitchFamily="34" charset="0"/>
                <a:cs typeface="Segoe UI Semilight" panose="020B0402040204020203" pitchFamily="34" charset="0"/>
              </a:rPr>
              <a:t>Is there really a way to securely store application secrets in the cloud?</a:t>
            </a:r>
          </a:p>
          <a:p>
            <a:pPr marL="336145" lvl="1" indent="0">
              <a:buNone/>
            </a:pPr>
            <a:endParaRPr lang="en-US" sz="3600" dirty="0">
              <a:solidFill>
                <a:schemeClr val="tx1"/>
              </a:solidFill>
              <a:latin typeface="Segoe UI Semilight" panose="020B0402040204020203" pitchFamily="34" charset="0"/>
              <a:cs typeface="Segoe UI Semilight" panose="020B0402040204020203" pitchFamily="34" charset="0"/>
            </a:endParaRPr>
          </a:p>
          <a:p>
            <a:pPr lvl="1"/>
            <a:r>
              <a:rPr lang="en-US" sz="3600" dirty="0">
                <a:solidFill>
                  <a:schemeClr val="tx1"/>
                </a:solidFill>
                <a:latin typeface="Segoe UI Semilight" panose="020B0402040204020203" pitchFamily="34" charset="0"/>
                <a:cs typeface="Segoe UI Semilight" panose="020B0402040204020203" pitchFamily="34" charset="0"/>
              </a:rPr>
              <a:t>We won’t have all of the SQL features available to us in the cloud.</a:t>
            </a:r>
          </a:p>
          <a:p>
            <a:pPr marL="0" indent="0">
              <a:spcAft>
                <a:spcPts val="882"/>
              </a:spcAft>
              <a:buNone/>
            </a:pPr>
            <a:endParaRPr lang="en-US" sz="18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objections</a:t>
            </a:r>
            <a:r>
              <a:rPr lang="en-US" dirty="0">
                <a:solidFill>
                  <a:schemeClr val="tx1"/>
                </a:solidFill>
                <a:latin typeface="Segoe UI" panose="020B0502040204020203" pitchFamily="34" charset="0"/>
              </a:rPr>
              <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5" name="Graphic 4" descr="Customer objections icon">
            <a:extLst>
              <a:ext uri="{FF2B5EF4-FFF2-40B4-BE49-F238E27FC236}">
                <a16:creationId xmlns:a16="http://schemas.microsoft.com/office/drawing/2014/main" id="{65F19434-6D82-4CAD-8B2D-6213DE94FB8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9535338" y="1258100"/>
            <a:ext cx="2169751" cy="2169751"/>
          </a:xfrm>
          <a:prstGeom prst="rect">
            <a:avLst/>
          </a:prstGeom>
        </p:spPr>
      </p:pic>
    </p:spTree>
    <p:extLst>
      <p:ext uri="{BB962C8B-B14F-4D97-AF65-F5344CB8AC3E}">
        <p14:creationId xmlns:p14="http://schemas.microsoft.com/office/powerpoint/2010/main" val="6013399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2_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2.xml><?xml version="1.0" encoding="utf-8"?>
<a:theme xmlns:a="http://schemas.openxmlformats.org/drawingml/2006/main" name="C+E Readiness Template">
  <a:themeElements>
    <a:clrScheme name="Custom 7">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D15DFA3690A15B4081582BBCC6BEAC3E" ma:contentTypeVersion="9" ma:contentTypeDescription="Create a new document." ma:contentTypeScope="" ma:versionID="642da1784587cbe85a7fdbbe4dc36103">
  <xsd:schema xmlns:xsd="http://www.w3.org/2001/XMLSchema" xmlns:xs="http://www.w3.org/2001/XMLSchema" xmlns:p="http://schemas.microsoft.com/office/2006/metadata/properties" xmlns:ns1="http://schemas.microsoft.com/sharepoint/v3" xmlns:ns2="2023ac63-7b75-4916-a9ee-591457758eee" xmlns:ns3="d9c797ad-d7c3-4982-82b7-81352a75e4a5" targetNamespace="http://schemas.microsoft.com/office/2006/metadata/properties" ma:root="true" ma:fieldsID="91198b0246576053cc55dd2c67035a89" ns1:_="" ns2:_="" ns3:_="">
    <xsd:import namespace="http://schemas.microsoft.com/sharepoint/v3"/>
    <xsd:import namespace="2023ac63-7b75-4916-a9ee-591457758eee"/>
    <xsd:import namespace="d9c797ad-d7c3-4982-82b7-81352a75e4a5"/>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element ref="ns3:MediaServiceMetadata" minOccurs="0"/>
                <xsd:element ref="ns3:MediaServiceFastMetadata" minOccurs="0"/>
                <xsd:element ref="ns1:_ip_UnifiedCompliancePolicyProperties" minOccurs="0"/>
                <xsd:element ref="ns1:_ip_UnifiedCompliancePolicyUIAction" minOccurs="0"/>
                <xsd:element ref="ns3: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4" nillable="true" ma:displayName="Unified Compliance Policy Properties" ma:description="" ma:hidden="true" ma:internalName="_ip_UnifiedCompliancePolicyProperties">
      <xsd:simpleType>
        <xsd:restriction base="dms:Note"/>
      </xsd:simpleType>
    </xsd:element>
    <xsd:element name="_ip_UnifiedCompliancePolicyUIAction" ma:index="15" nillable="true" ma:displayName="Unified Compliance Policy UI Action" ma:descrip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023ac63-7b75-4916-a9ee-591457758eee"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internalName="LastSharedByUser" ma:readOnly="true">
      <xsd:simpleType>
        <xsd:restriction base="dms:Note">
          <xsd:maxLength value="255"/>
        </xsd:restriction>
      </xsd:simpleType>
    </xsd:element>
    <xsd:element name="LastSharedByTime" ma:index="11"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d9c797ad-d7c3-4982-82b7-81352a75e4a5" elementFormDefault="qualified">
    <xsd:import namespace="http://schemas.microsoft.com/office/2006/documentManagement/types"/>
    <xsd:import namespace="http://schemas.microsoft.com/office/infopath/2007/PartnerControls"/>
    <xsd:element name="MediaServiceMetadata" ma:index="12" nillable="true" ma:displayName="MediaServiceMetadata" ma:description="" ma:hidden="true" ma:internalName="MediaServiceMetadata" ma:readOnly="true">
      <xsd:simpleType>
        <xsd:restriction base="dms:Note"/>
      </xsd:simpleType>
    </xsd:element>
    <xsd:element name="MediaServiceFastMetadata" ma:index="13" nillable="true" ma:displayName="MediaServiceFastMetadata" ma:description="" ma:hidden="true" ma:internalName="MediaServiceFastMetadata" ma:readOnly="true">
      <xsd:simpleType>
        <xsd:restriction base="dms:Note"/>
      </xsd:simpleType>
    </xsd:element>
    <xsd:element name="MediaServiceDateTaken" ma:index="16" nillable="true" ma:displayName="MediaServiceDateTaken" ma:hidden="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5C888F1-494A-4C55-8F6B-6BF7E63FDD35}">
  <ds:schemaRefs>
    <ds:schemaRef ds:uri="http://purl.org/dc/elements/1.1/"/>
    <ds:schemaRef ds:uri="http://schemas.microsoft.com/office/2006/metadata/properties"/>
    <ds:schemaRef ds:uri="http://schemas.microsoft.com/sharepoint/v3"/>
    <ds:schemaRef ds:uri="http://schemas.microsoft.com/office/2006/documentManagement/types"/>
    <ds:schemaRef ds:uri="http://schemas.openxmlformats.org/package/2006/metadata/core-properties"/>
    <ds:schemaRef ds:uri="http://purl.org/dc/dcmitype/"/>
    <ds:schemaRef ds:uri="http://schemas.microsoft.com/office/infopath/2007/PartnerControls"/>
    <ds:schemaRef ds:uri="2023ac63-7b75-4916-a9ee-591457758eee"/>
    <ds:schemaRef ds:uri="d9c797ad-d7c3-4982-82b7-81352a75e4a5"/>
    <ds:schemaRef ds:uri="http://www.w3.org/XML/1998/namespace"/>
    <ds:schemaRef ds:uri="http://purl.org/dc/terms/"/>
  </ds:schemaRefs>
</ds:datastoreItem>
</file>

<file path=customXml/itemProps2.xml><?xml version="1.0" encoding="utf-8"?>
<ds:datastoreItem xmlns:ds="http://schemas.openxmlformats.org/officeDocument/2006/customXml" ds:itemID="{4CAFC3FF-061C-4B34-B3AB-D31BC23D7B3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2023ac63-7b75-4916-a9ee-591457758eee"/>
    <ds:schemaRef ds:uri="d9c797ad-d7c3-4982-82b7-81352a75e4a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03CE0C5B-B6CB-4013-BA99-4B82231F49E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0</TotalTime>
  <Words>2871</Words>
  <Application>Microsoft Office PowerPoint</Application>
  <PresentationFormat>Widescreen</PresentationFormat>
  <Paragraphs>255</Paragraphs>
  <Slides>25</Slides>
  <Notes>25</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25</vt:i4>
      </vt:variant>
    </vt:vector>
  </HeadingPairs>
  <TitlesOfParts>
    <vt:vector size="34" baseType="lpstr">
      <vt:lpstr>Arial</vt:lpstr>
      <vt:lpstr>Calibri</vt:lpstr>
      <vt:lpstr>Consolas</vt:lpstr>
      <vt:lpstr>Segoe UI</vt:lpstr>
      <vt:lpstr>Segoe UI Light</vt:lpstr>
      <vt:lpstr>Segoe UI Semilight</vt:lpstr>
      <vt:lpstr>Wingdings</vt:lpstr>
      <vt:lpstr>2_Server and Cloud 2013</vt:lpstr>
      <vt:lpstr>C+E Readiness Template</vt:lpstr>
      <vt:lpstr>App modernization</vt:lpstr>
      <vt:lpstr>Abstract and learning objectives</vt:lpstr>
      <vt:lpstr>Step 1: Review the customer case study</vt:lpstr>
      <vt:lpstr>Customer situation </vt:lpstr>
      <vt:lpstr>Customer situation </vt:lpstr>
      <vt:lpstr>Customer situation </vt:lpstr>
      <vt:lpstr>Customer situation </vt:lpstr>
      <vt:lpstr>Customer needs </vt:lpstr>
      <vt:lpstr>Customer objections </vt:lpstr>
      <vt:lpstr>Common scenarios </vt:lpstr>
      <vt:lpstr>Step 2: Design the solution</vt:lpstr>
      <vt:lpstr>Step 3: Present the solution</vt:lpstr>
      <vt:lpstr>Wrap-up</vt:lpstr>
      <vt:lpstr>Preferred target audience </vt:lpstr>
      <vt:lpstr>Preferred solution </vt:lpstr>
      <vt:lpstr>Preferred solution </vt:lpstr>
      <vt:lpstr>Preferred solution </vt:lpstr>
      <vt:lpstr>Preferred solution </vt:lpstr>
      <vt:lpstr>Preferred solution </vt:lpstr>
      <vt:lpstr>Preferred solution </vt:lpstr>
      <vt:lpstr>Preferred solution </vt:lpstr>
      <vt:lpstr>Preferred solution </vt:lpstr>
      <vt:lpstr>Preferred objection handling </vt:lpstr>
      <vt:lpstr>Customer quote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modified xsi:type="dcterms:W3CDTF">2018-06-21T17:50:35Z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0x010100D15DFA3690A15B4081582BBCC6BEAC3E</vt:lpwstr>
  </property>
</Properties>
</file>